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21" autoAdjust="0"/>
    <p:restoredTop sz="94660"/>
  </p:normalViewPr>
  <p:slideViewPr>
    <p:cSldViewPr>
      <p:cViewPr varScale="1">
        <p:scale>
          <a:sx n="65" d="100"/>
          <a:sy n="65" d="100"/>
        </p:scale>
        <p:origin x="-58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911D4E-657C-42B6-88E9-4B82D71C6021}" type="datetimeFigureOut">
              <a:rPr lang="it-IT" smtClean="0"/>
              <a:pPr/>
              <a:t>12/02/2014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6E95D6-B7FB-43D3-8485-2B4F972C798B}"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E6E95D6-B7FB-43D3-8485-2B4F972C798B}" type="slidenum">
              <a:rPr lang="it-IT" smtClean="0"/>
              <a:pPr/>
              <a:t>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E6E95D6-B7FB-43D3-8485-2B4F972C798B}" type="slidenum">
              <a:rPr lang="it-IT" smtClean="0"/>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B9CDFCA-160D-44F5-A000-D23768E618C6}" type="datetime1">
              <a:rPr lang="it-IT" smtClean="0"/>
              <a:pPr/>
              <a:t>12/02/2014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8A0D8EF-CD69-40DE-8D2B-83A921B41CD3}"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2074E29-15BE-45CD-B137-C3F708A56767}" type="datetime1">
              <a:rPr lang="it-IT" smtClean="0"/>
              <a:pPr/>
              <a:t>12/02/2014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8A0D8EF-CD69-40DE-8D2B-83A921B41CD3}"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05F5853-FA4B-4F86-8073-F574B9531787}" type="datetime1">
              <a:rPr lang="it-IT" smtClean="0"/>
              <a:pPr/>
              <a:t>12/02/2014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8A0D8EF-CD69-40DE-8D2B-83A921B41CD3}"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E575F79-6560-4C71-8ECB-2C24D0C4CB56}" type="datetime1">
              <a:rPr lang="it-IT" smtClean="0"/>
              <a:pPr/>
              <a:t>12/02/2014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8A0D8EF-CD69-40DE-8D2B-83A921B41CD3}"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EBC7650-BB5C-4FCA-9C10-E6EFBA00798B}" type="datetime1">
              <a:rPr lang="it-IT" smtClean="0"/>
              <a:pPr/>
              <a:t>12/02/2014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8A0D8EF-CD69-40DE-8D2B-83A921B41CD3}"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3FF8548-32BE-4FBD-B773-53351056ECF6}" type="datetime1">
              <a:rPr lang="it-IT" smtClean="0"/>
              <a:pPr/>
              <a:t>12/02/2014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8A0D8EF-CD69-40DE-8D2B-83A921B41CD3}"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DFCA91C-6E20-498C-8535-212F56CCD159}" type="datetime1">
              <a:rPr lang="it-IT" smtClean="0"/>
              <a:pPr/>
              <a:t>12/02/2014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8A0D8EF-CD69-40DE-8D2B-83A921B41CD3}"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ECD42B4-50B0-41E7-A8D2-56F87B411166}" type="datetime1">
              <a:rPr lang="it-IT" smtClean="0"/>
              <a:pPr/>
              <a:t>12/02/2014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8A0D8EF-CD69-40DE-8D2B-83A921B41CD3}"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B57F633-8CBE-4C8F-9EAD-0D2542FF1B0E}" type="datetime1">
              <a:rPr lang="it-IT" smtClean="0"/>
              <a:pPr/>
              <a:t>12/02/2014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8A0D8EF-CD69-40DE-8D2B-83A921B41CD3}"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CC1A2C7-492A-403E-B736-E4597ECB5661}" type="datetime1">
              <a:rPr lang="it-IT" smtClean="0"/>
              <a:pPr/>
              <a:t>12/02/2014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8A0D8EF-CD69-40DE-8D2B-83A921B41CD3}"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C57E17B-C7D2-4B80-8FE7-3D553DD35039}" type="datetime1">
              <a:rPr lang="it-IT" smtClean="0"/>
              <a:pPr/>
              <a:t>12/02/2014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8A0D8EF-CD69-40DE-8D2B-83A921B41CD3}"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018C7C-BB6D-4EE0-97BA-1EA2360C9AFF}" type="datetime1">
              <a:rPr lang="it-IT" smtClean="0"/>
              <a:pPr/>
              <a:t>12/02/2014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0D8EF-CD69-40DE-8D2B-83A921B41CD3}"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0"/>
            <a:ext cx="9144000" cy="103720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endParaRPr lang="pt-BR" sz="2800" i="1" dirty="0" smtClean="0">
              <a:latin typeface="Arial" pitchFamily="34" charset="0"/>
              <a:cs typeface="Arial" pitchFamily="34" charset="0"/>
            </a:endParaRPr>
          </a:p>
          <a:p>
            <a:r>
              <a:rPr lang="en-US" sz="3200" dirty="0" smtClean="0">
                <a:solidFill>
                  <a:srgbClr val="FF0000"/>
                </a:solidFill>
              </a:rPr>
              <a:t>			         </a:t>
            </a:r>
            <a:r>
              <a:rPr lang="en-US" sz="3600" b="1" dirty="0" smtClean="0">
                <a:solidFill>
                  <a:srgbClr val="FF0000"/>
                </a:solidFill>
              </a:rPr>
              <a:t>KEY ACTION 2 </a:t>
            </a:r>
            <a:endParaRPr lang="en-US" sz="3200" b="1" dirty="0" smtClean="0">
              <a:solidFill>
                <a:srgbClr val="FF0000"/>
              </a:solidFill>
            </a:endParaRPr>
          </a:p>
          <a:p>
            <a:pPr algn="ctr"/>
            <a:r>
              <a:rPr lang="en-US" sz="3200" b="1" i="1" dirty="0" smtClean="0"/>
              <a:t>Cooperation for Innovation </a:t>
            </a:r>
          </a:p>
          <a:p>
            <a:pPr algn="ctr"/>
            <a:r>
              <a:rPr lang="en-US" sz="3200" b="1" i="1" dirty="0" smtClean="0"/>
              <a:t>and the Exchange of Good Practices</a:t>
            </a:r>
          </a:p>
          <a:p>
            <a:pPr algn="ctr"/>
            <a:r>
              <a:rPr lang="en-US" sz="2400" i="1" dirty="0" smtClean="0"/>
              <a:t>Strategic Partnerships in the field of education, training and youth</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2800" b="0" i="1" u="sng"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pt-BR" sz="2800" b="0" i="1" u="sng"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4800" b="1" i="0" u="none" strike="noStrike" cap="none" normalizeH="0" baseline="0" dirty="0" smtClean="0">
              <a:ln>
                <a:noFill/>
              </a:ln>
              <a:solidFill>
                <a:schemeClr val="accent1">
                  <a:lumMod val="75000"/>
                </a:schemeClr>
              </a:solidFill>
              <a:effectLst>
                <a:outerShdw blurRad="60007" dist="310007" dir="7680000" sy="30000" kx="1300200" algn="ctr" rotWithShape="0">
                  <a:prstClr val="black">
                    <a:alpha val="32000"/>
                  </a:prstClr>
                </a:outerShdw>
              </a:effectLst>
              <a:latin typeface="Albertus Medium"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4800" b="1" i="0" u="none" strike="noStrike" cap="none" normalizeH="0" baseline="0" dirty="0" smtClean="0">
              <a:ln>
                <a:noFill/>
              </a:ln>
              <a:solidFill>
                <a:schemeClr val="accent1">
                  <a:lumMod val="75000"/>
                </a:schemeClr>
              </a:solidFill>
              <a:effectLst>
                <a:outerShdw blurRad="60007" dist="310007" dir="7680000" sy="30000" kx="1300200" algn="ctr" rotWithShape="0">
                  <a:prstClr val="black">
                    <a:alpha val="32000"/>
                  </a:prstClr>
                </a:outerShdw>
              </a:effectLst>
              <a:latin typeface="Albertus Medium"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4800" b="1" i="0" u="none" strike="noStrike" cap="none" normalizeH="0" baseline="0" dirty="0" smtClean="0">
                <a:ln>
                  <a:noFill/>
                </a:ln>
                <a:solidFill>
                  <a:schemeClr val="accent1">
                    <a:lumMod val="75000"/>
                  </a:schemeClr>
                </a:solidFill>
                <a:effectLst>
                  <a:outerShdw blurRad="60007" dist="310007" dir="7680000" sy="30000" kx="1300200" algn="ctr" rotWithShape="0">
                    <a:prstClr val="black">
                      <a:alpha val="32000"/>
                    </a:prstClr>
                  </a:outerShdw>
                </a:effectLst>
                <a:latin typeface="Albertus Medium" pitchFamily="34" charset="0"/>
                <a:ea typeface="Times New Roman" pitchFamily="18" charset="0"/>
                <a:cs typeface="Arial" pitchFamily="34" charset="0"/>
              </a:rPr>
              <a:t>L.E.D. Laboratorial Education</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it-IT" sz="400" b="0" i="0" u="none" strike="noStrike" cap="none" normalizeH="0" baseline="0" dirty="0" smtClean="0">
              <a:ln>
                <a:noFill/>
              </a:ln>
              <a:solidFill>
                <a:schemeClr val="tx1"/>
              </a:solidFill>
              <a:effectLst/>
              <a:latin typeface="Arial" pitchFamily="34" charset="0"/>
            </a:endParaRPr>
          </a:p>
          <a:p>
            <a:pPr lvl="0" algn="ctr" eaLnBrk="0" fontAlgn="base" hangingPunct="0">
              <a:spcBef>
                <a:spcPct val="0"/>
              </a:spcBef>
              <a:spcAft>
                <a:spcPct val="0"/>
              </a:spcAft>
            </a:pPr>
            <a:r>
              <a:rPr kumimoji="0" lang="en-GB" sz="2400" b="0" i="0" u="none" strike="noStrike" cap="none" normalizeH="0" baseline="0" dirty="0" smtClean="0">
                <a:ln>
                  <a:noFill/>
                </a:ln>
                <a:solidFill>
                  <a:schemeClr val="accent1">
                    <a:lumMod val="75000"/>
                  </a:schemeClr>
                </a:solidFill>
                <a:effectLst/>
                <a:latin typeface="Albertus Medium" pitchFamily="34" charset="0"/>
                <a:ea typeface="Times New Roman" pitchFamily="18" charset="0"/>
                <a:cs typeface="Arial" pitchFamily="34" charset="0"/>
              </a:rPr>
              <a:t>Teachers’ Professionalism for motivational learning in community</a:t>
            </a:r>
            <a:endParaRPr lang="en-GB" sz="2400" dirty="0">
              <a:solidFill>
                <a:schemeClr val="accent1">
                  <a:lumMod val="75000"/>
                </a:schemeClr>
              </a:solidFill>
              <a:latin typeface="Albertus Medium" pitchFamily="34" charset="0"/>
              <a:ea typeface="Times New Roman" pitchFamily="18" charset="0"/>
              <a:cs typeface="Arial" pitchFamily="34" charset="0"/>
            </a:endParaRPr>
          </a:p>
          <a:p>
            <a:pPr lvl="0" algn="ctr" eaLnBrk="0" fontAlgn="base" hangingPunct="0">
              <a:spcBef>
                <a:spcPct val="0"/>
              </a:spcBef>
              <a:spcAft>
                <a:spcPct val="0"/>
              </a:spcAft>
            </a:pPr>
            <a:endParaRPr kumimoji="0" lang="en-GB" sz="2400" b="1" i="1" u="none" strike="noStrike" cap="none" normalizeH="0" baseline="0" dirty="0" smtClean="0">
              <a:ln>
                <a:noFill/>
              </a:ln>
              <a:solidFill>
                <a:schemeClr val="accent1">
                  <a:lumMod val="75000"/>
                </a:schemeClr>
              </a:solidFill>
              <a:effectLst/>
              <a:latin typeface="Albertus Medium" pitchFamily="34" charset="0"/>
              <a:ea typeface="Times New Roman" pitchFamily="18" charset="0"/>
              <a:cs typeface="Arial" pitchFamily="34" charset="0"/>
            </a:endParaRPr>
          </a:p>
          <a:p>
            <a:pPr lvl="0" algn="ctr" eaLnBrk="0" fontAlgn="base" hangingPunct="0">
              <a:spcBef>
                <a:spcPct val="0"/>
              </a:spcBef>
              <a:spcAft>
                <a:spcPct val="0"/>
              </a:spcAft>
            </a:pPr>
            <a:r>
              <a:rPr kumimoji="0" lang="en-GB" sz="2800" b="1" i="1" u="none" strike="noStrike" cap="none" normalizeH="0" baseline="0" dirty="0" smtClean="0">
                <a:ln>
                  <a:noFill/>
                </a:ln>
                <a:solidFill>
                  <a:schemeClr val="accent1">
                    <a:lumMod val="75000"/>
                  </a:schemeClr>
                </a:solidFill>
                <a:effectLst/>
                <a:latin typeface="Arial" pitchFamily="34" charset="0"/>
                <a:ea typeface="Times New Roman" pitchFamily="18" charset="0"/>
                <a:cs typeface="Arial" pitchFamily="34" charset="0"/>
              </a:rPr>
              <a:t>Develop of Innovation</a:t>
            </a:r>
            <a:endParaRPr lang="it-IT" sz="2400" b="1" i="1" dirty="0" smtClean="0">
              <a:solidFill>
                <a:schemeClr val="accent1">
                  <a:lumMod val="75000"/>
                </a:schemeClr>
              </a:solidFill>
              <a:latin typeface="Arial" pitchFamily="34" charset="0"/>
              <a:cs typeface="Arial" pitchFamily="34" charset="0"/>
            </a:endParaRPr>
          </a:p>
          <a:p>
            <a:pPr lvl="0" algn="ctr" eaLnBrk="0" fontAlgn="base" hangingPunct="0">
              <a:spcBef>
                <a:spcPct val="0"/>
              </a:spcBef>
              <a:spcAft>
                <a:spcPct val="0"/>
              </a:spcAft>
            </a:pPr>
            <a:endParaRPr lang="it-IT" sz="1100" dirty="0" smtClean="0">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it-IT" b="0" i="0" u="none" strike="noStrike" cap="none" normalizeH="0" baseline="0" dirty="0" smtClean="0">
              <a:ln>
                <a:noFill/>
              </a:ln>
              <a:solidFill>
                <a:schemeClr val="accent1">
                  <a:lumMod val="75000"/>
                </a:schemeClr>
              </a:solidFill>
              <a:effectLst/>
              <a:latin typeface="Albertus Medium"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200" dirty="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200" dirty="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algn="ctr" eaLnBrk="0" fontAlgn="base" hangingPunct="0">
              <a:spcBef>
                <a:spcPct val="0"/>
              </a:spcBef>
              <a:spcAft>
                <a:spcPct val="0"/>
              </a:spcAft>
            </a:pPr>
            <a:endParaRPr lang="en-GB" sz="1200" dirty="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200" dirty="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200" dirty="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200" dirty="0" smtClean="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200" dirty="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200" dirty="0" smtClean="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200" dirty="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200" dirty="0">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p:txBody>
      </p:sp>
      <p:sp>
        <p:nvSpPr>
          <p:cNvPr id="6" name="Rettangolo 5"/>
          <p:cNvSpPr/>
          <p:nvPr/>
        </p:nvSpPr>
        <p:spPr>
          <a:xfrm>
            <a:off x="2643174" y="4071942"/>
            <a:ext cx="4071966" cy="584775"/>
          </a:xfrm>
          <a:prstGeom prst="rect">
            <a:avLst/>
          </a:prstGeom>
        </p:spPr>
        <p:txBody>
          <a:bodyPr wrap="square">
            <a:spAutoFit/>
          </a:bodyPr>
          <a:lstStyle/>
          <a:p>
            <a:pPr algn="ctr"/>
            <a:r>
              <a:rPr lang="pt-BR" sz="3200" b="1" i="1" dirty="0" smtClean="0">
                <a:latin typeface="Arial" pitchFamily="34" charset="0"/>
                <a:ea typeface="Times New Roman" pitchFamily="18" charset="0"/>
                <a:cs typeface="Arial" pitchFamily="34" charset="0"/>
              </a:rPr>
              <a:t>Project proposal</a:t>
            </a:r>
          </a:p>
        </p:txBody>
      </p:sp>
      <p:pic>
        <p:nvPicPr>
          <p:cNvPr id="5" name="Immagine 21" descr="nuovo logo I"/>
          <p:cNvPicPr>
            <a:picLocks noChangeAspect="1"/>
          </p:cNvPicPr>
          <p:nvPr/>
        </p:nvPicPr>
        <p:blipFill>
          <a:blip r:embed="rId3" cstate="print"/>
          <a:srcRect/>
          <a:stretch>
            <a:fillRect/>
          </a:stretch>
        </p:blipFill>
        <p:spPr bwMode="auto">
          <a:xfrm>
            <a:off x="2643174" y="2500306"/>
            <a:ext cx="1565997" cy="1552380"/>
          </a:xfrm>
          <a:prstGeom prst="rect">
            <a:avLst/>
          </a:prstGeom>
          <a:ln>
            <a:noFill/>
          </a:ln>
          <a:effectLst>
            <a:outerShdw blurRad="292100" dist="139700" dir="2700000" algn="tl" rotWithShape="0">
              <a:srgbClr val="333333">
                <a:alpha val="65000"/>
              </a:srgbClr>
            </a:outerShdw>
          </a:effectLst>
        </p:spPr>
      </p:pic>
      <p:pic>
        <p:nvPicPr>
          <p:cNvPr id="1026" name="Picture 2"/>
          <p:cNvPicPr>
            <a:picLocks noChangeAspect="1" noChangeArrowheads="1"/>
          </p:cNvPicPr>
          <p:nvPr/>
        </p:nvPicPr>
        <p:blipFill>
          <a:blip r:embed="rId4"/>
          <a:srcRect l="56397" t="53711" r="14306" b="37081"/>
          <a:stretch>
            <a:fillRect/>
          </a:stretch>
        </p:blipFill>
        <p:spPr bwMode="auto">
          <a:xfrm>
            <a:off x="214282" y="214290"/>
            <a:ext cx="3333693" cy="785818"/>
          </a:xfrm>
          <a:prstGeom prst="rect">
            <a:avLst/>
          </a:prstGeom>
          <a:noFill/>
          <a:ln w="9525">
            <a:noFill/>
            <a:miter lim="800000"/>
            <a:headEnd/>
            <a:tailEnd/>
          </a:ln>
          <a:effectLst/>
        </p:spPr>
      </p:pic>
      <p:pic>
        <p:nvPicPr>
          <p:cNvPr id="7" name="Immagine 6" descr="logo tipografia"/>
          <p:cNvPicPr/>
          <p:nvPr/>
        </p:nvPicPr>
        <p:blipFill>
          <a:blip r:embed="rId5"/>
          <a:srcRect l="82280" t="12500" b="25000"/>
          <a:stretch>
            <a:fillRect/>
          </a:stretch>
        </p:blipFill>
        <p:spPr bwMode="auto">
          <a:xfrm>
            <a:off x="7215206" y="428604"/>
            <a:ext cx="1714512" cy="714380"/>
          </a:xfrm>
          <a:prstGeom prst="rect">
            <a:avLst/>
          </a:prstGeom>
          <a:noFill/>
          <a:ln w="9525">
            <a:noFill/>
            <a:miter lim="800000"/>
            <a:headEnd/>
            <a:tailEnd/>
          </a:ln>
        </p:spPr>
      </p:pic>
      <p:pic>
        <p:nvPicPr>
          <p:cNvPr id="8" name="Immagine 7" descr="ececenter 01.10.2007.jpg"/>
          <p:cNvPicPr>
            <a:picLocks noChangeAspect="1"/>
          </p:cNvPicPr>
          <p:nvPr/>
        </p:nvPicPr>
        <p:blipFill>
          <a:blip r:embed="rId6"/>
          <a:stretch>
            <a:fillRect/>
          </a:stretch>
        </p:blipFill>
        <p:spPr>
          <a:xfrm>
            <a:off x="4714876" y="2643182"/>
            <a:ext cx="2579609" cy="128588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428604"/>
            <a:ext cx="8229600" cy="1143000"/>
          </a:xfrm>
        </p:spPr>
        <p:txBody>
          <a:bodyPr>
            <a:normAutofit fontScale="90000"/>
          </a:bodyPr>
          <a:lstStyle/>
          <a:p>
            <a:pPr lvl="0" eaLnBrk="0" fontAlgn="base" hangingPunct="0">
              <a:spcAft>
                <a:spcPct val="0"/>
              </a:spcAft>
            </a:pPr>
            <a:r>
              <a:rPr kumimoji="0" lang="en-GB" sz="6700" b="1" i="0" u="none" strike="noStrike" cap="none" normalizeH="0" baseline="0" dirty="0" smtClean="0">
                <a:ln>
                  <a:noFill/>
                </a:ln>
                <a:solidFill>
                  <a:schemeClr val="accent1">
                    <a:lumMod val="75000"/>
                  </a:schemeClr>
                </a:solidFill>
                <a:effectLst>
                  <a:outerShdw blurRad="60007" dist="310007" dir="7680000" sy="30000" kx="1300200" algn="ctr" rotWithShape="0">
                    <a:prstClr val="black">
                      <a:alpha val="32000"/>
                    </a:prstClr>
                  </a:outerShdw>
                </a:effectLst>
                <a:latin typeface="Albertus Medium" pitchFamily="34" charset="0"/>
                <a:ea typeface="Times New Roman" pitchFamily="18" charset="0"/>
                <a:cs typeface="Arial" pitchFamily="34" charset="0"/>
              </a:rPr>
              <a:t>L.E.D. </a:t>
            </a:r>
            <a:r>
              <a:rPr kumimoji="0" lang="en-GB" sz="4900" b="1" i="0" u="none" strike="noStrike" cap="none" normalizeH="0" baseline="0" dirty="0" smtClean="0">
                <a:ln>
                  <a:noFill/>
                </a:ln>
                <a:solidFill>
                  <a:schemeClr val="accent1">
                    <a:lumMod val="75000"/>
                  </a:schemeClr>
                </a:solidFill>
                <a:effectLst>
                  <a:outerShdw blurRad="60007" dist="310007" dir="7680000" sy="30000" kx="1300200" algn="ctr" rotWithShape="0">
                    <a:prstClr val="black">
                      <a:alpha val="32000"/>
                    </a:prstClr>
                  </a:outerShdw>
                </a:effectLst>
                <a:latin typeface="Albertus Medium" pitchFamily="34" charset="0"/>
                <a:ea typeface="Times New Roman" pitchFamily="18" charset="0"/>
                <a:cs typeface="Arial" pitchFamily="34" charset="0"/>
              </a:rPr>
              <a:t>Laboratorial Education</a:t>
            </a:r>
            <a:r>
              <a:rPr kumimoji="0" lang="en-GB"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it-IT" sz="800" b="0" i="0" u="none" strike="noStrike" cap="none" normalizeH="0" baseline="0" dirty="0" smtClean="0">
                <a:ln>
                  <a:noFill/>
                </a:ln>
                <a:solidFill>
                  <a:schemeClr val="tx1"/>
                </a:solidFill>
                <a:effectLst/>
                <a:latin typeface="Arial" pitchFamily="34" charset="0"/>
              </a:rPr>
              <a:t/>
            </a:r>
            <a:br>
              <a:rPr kumimoji="0" lang="it-IT" sz="800" b="0" i="0" u="none" strike="noStrike" cap="none" normalizeH="0" baseline="0" dirty="0" smtClean="0">
                <a:ln>
                  <a:noFill/>
                </a:ln>
                <a:solidFill>
                  <a:schemeClr val="tx1"/>
                </a:solidFill>
                <a:effectLst/>
                <a:latin typeface="Arial" pitchFamily="34" charset="0"/>
              </a:rPr>
            </a:br>
            <a:r>
              <a:rPr kumimoji="0" lang="en-GB" sz="2200" b="0" i="0" u="none" strike="noStrike" cap="none" normalizeH="0" baseline="0" dirty="0" smtClean="0">
                <a:ln>
                  <a:noFill/>
                </a:ln>
                <a:solidFill>
                  <a:schemeClr val="accent1">
                    <a:lumMod val="75000"/>
                  </a:schemeClr>
                </a:solidFill>
                <a:effectLst/>
                <a:latin typeface="Albertus Medium" pitchFamily="34" charset="0"/>
                <a:ea typeface="Times New Roman" pitchFamily="18" charset="0"/>
                <a:cs typeface="Arial" pitchFamily="34" charset="0"/>
              </a:rPr>
              <a:t>Teachers’ Professionalism for motivational learning in community</a:t>
            </a:r>
            <a:r>
              <a:rPr kumimoji="0" lang="it-IT" b="0" i="0" u="none" strike="noStrike" cap="none" normalizeH="0" baseline="0" dirty="0" smtClean="0">
                <a:ln>
                  <a:noFill/>
                </a:ln>
                <a:solidFill>
                  <a:schemeClr val="tx1"/>
                </a:solidFill>
                <a:effectLst/>
                <a:latin typeface="Arial" pitchFamily="34" charset="0"/>
              </a:rPr>
              <a:t/>
            </a:r>
            <a:br>
              <a:rPr kumimoji="0" lang="it-IT" b="0" i="0" u="none" strike="noStrike" cap="none" normalizeH="0" baseline="0" dirty="0" smtClean="0">
                <a:ln>
                  <a:noFill/>
                </a:ln>
                <a:solidFill>
                  <a:schemeClr val="tx1"/>
                </a:solidFill>
                <a:effectLst/>
                <a:latin typeface="Arial" pitchFamily="34" charset="0"/>
              </a:rPr>
            </a:br>
            <a:endParaRPr lang="it-IT" dirty="0"/>
          </a:p>
        </p:txBody>
      </p:sp>
      <p:sp>
        <p:nvSpPr>
          <p:cNvPr id="3" name="Segnaposto contenuto 2"/>
          <p:cNvSpPr>
            <a:spLocks noGrp="1"/>
          </p:cNvSpPr>
          <p:nvPr>
            <p:ph idx="1"/>
          </p:nvPr>
        </p:nvSpPr>
        <p:spPr>
          <a:xfrm>
            <a:off x="428596" y="1500175"/>
            <a:ext cx="8229600" cy="4143404"/>
          </a:xfrm>
          <a:solidFill>
            <a:schemeClr val="accent3">
              <a:lumMod val="20000"/>
              <a:lumOff val="80000"/>
            </a:schemeClr>
          </a:solidFill>
          <a:ln w="3175">
            <a:solidFill>
              <a:schemeClr val="tx1"/>
            </a:solidFill>
          </a:ln>
        </p:spPr>
        <p:txBody>
          <a:bodyPr>
            <a:normAutofit lnSpcReduction="10000"/>
          </a:bodyPr>
          <a:lstStyle/>
          <a:p>
            <a:pPr algn="ctr">
              <a:buNone/>
            </a:pPr>
            <a:r>
              <a:rPr lang="en-GB" sz="4000" b="1" i="1" dirty="0" smtClean="0">
                <a:solidFill>
                  <a:schemeClr val="accent1">
                    <a:lumMod val="50000"/>
                  </a:schemeClr>
                </a:solidFill>
              </a:rPr>
              <a:t>The Project Idea</a:t>
            </a:r>
            <a:endParaRPr lang="it-IT" sz="4000" i="1" dirty="0" smtClean="0">
              <a:solidFill>
                <a:schemeClr val="accent1">
                  <a:lumMod val="50000"/>
                </a:schemeClr>
              </a:solidFill>
            </a:endParaRPr>
          </a:p>
          <a:p>
            <a:pPr marL="0" indent="0" algn="ctr">
              <a:buNone/>
            </a:pPr>
            <a:r>
              <a:rPr lang="en-GB" dirty="0" smtClean="0"/>
              <a:t>The </a:t>
            </a:r>
            <a:r>
              <a:rPr lang="en-GB" dirty="0"/>
              <a:t>basic idea is to develop </a:t>
            </a:r>
            <a:r>
              <a:rPr lang="en-US" dirty="0"/>
              <a:t>a European model for both </a:t>
            </a:r>
            <a:r>
              <a:rPr lang="en-US" b="1" dirty="0"/>
              <a:t>teacher </a:t>
            </a:r>
            <a:r>
              <a:rPr lang="en-US" dirty="0"/>
              <a:t>and </a:t>
            </a:r>
            <a:r>
              <a:rPr lang="en-US" b="1" dirty="0"/>
              <a:t>learning-provider training </a:t>
            </a:r>
            <a:r>
              <a:rPr lang="en-US" dirty="0"/>
              <a:t>so as to form a professionalism oriented to a new and shared teaching methodology, defined as </a:t>
            </a:r>
            <a:r>
              <a:rPr lang="en-US" i="1" dirty="0"/>
              <a:t>Laboratorial Education</a:t>
            </a:r>
            <a:r>
              <a:rPr lang="en-US" dirty="0"/>
              <a:t>, to be applied in upper secondary schools and in VET, especially with learners between 14 and 18 years old. </a:t>
            </a:r>
            <a:endParaRPr lang="it-IT" dirty="0"/>
          </a:p>
        </p:txBody>
      </p:sp>
      <p:sp>
        <p:nvSpPr>
          <p:cNvPr id="6" name="Segnaposto numero diapositiva 5"/>
          <p:cNvSpPr>
            <a:spLocks noGrp="1"/>
          </p:cNvSpPr>
          <p:nvPr>
            <p:ph type="sldNum" sz="quarter" idx="12"/>
          </p:nvPr>
        </p:nvSpPr>
        <p:spPr>
          <a:xfrm>
            <a:off x="7010400" y="6143644"/>
            <a:ext cx="2133600" cy="365125"/>
          </a:xfrm>
        </p:spPr>
        <p:txBody>
          <a:bodyPr/>
          <a:lstStyle/>
          <a:p>
            <a:pPr algn="ctr"/>
            <a:fld id="{58A0D8EF-CD69-40DE-8D2B-83A921B41CD3}" type="slidenum">
              <a:rPr lang="it-IT" sz="2400" b="1" smtClean="0">
                <a:solidFill>
                  <a:schemeClr val="tx1"/>
                </a:solidFill>
              </a:rPr>
              <a:pPr algn="ctr"/>
              <a:t>2</a:t>
            </a:fld>
            <a:endParaRPr lang="it-IT" sz="2400" b="1" dirty="0">
              <a:solidFill>
                <a:schemeClr val="tx1"/>
              </a:solidFill>
            </a:endParaRPr>
          </a:p>
        </p:txBody>
      </p:sp>
      <p:pic>
        <p:nvPicPr>
          <p:cNvPr id="7" name="Immagine 21" descr="nuovo logo I"/>
          <p:cNvPicPr>
            <a:picLocks noChangeAspect="1"/>
          </p:cNvPicPr>
          <p:nvPr/>
        </p:nvPicPr>
        <p:blipFill>
          <a:blip r:embed="rId2" cstate="print"/>
          <a:srcRect/>
          <a:stretch>
            <a:fillRect/>
          </a:stretch>
        </p:blipFill>
        <p:spPr bwMode="auto">
          <a:xfrm>
            <a:off x="8351313" y="1071546"/>
            <a:ext cx="792687" cy="785794"/>
          </a:xfrm>
          <a:prstGeom prst="rect">
            <a:avLst/>
          </a:prstGeom>
          <a:ln>
            <a:noFill/>
          </a:ln>
          <a:effectLst>
            <a:outerShdw blurRad="292100" dist="139700" dir="2700000" algn="tl" rotWithShape="0">
              <a:srgbClr val="333333">
                <a:alpha val="65000"/>
              </a:srgbClr>
            </a:outerShdw>
          </a:effectLst>
        </p:spPr>
      </p:pic>
      <p:sp>
        <p:nvSpPr>
          <p:cNvPr id="11" name="Rectangle 3"/>
          <p:cNvSpPr>
            <a:spLocks noChangeArrowheads="1"/>
          </p:cNvSpPr>
          <p:nvPr/>
        </p:nvSpPr>
        <p:spPr bwMode="auto">
          <a:xfrm>
            <a:off x="0" y="6357958"/>
            <a:ext cx="9505950" cy="338554"/>
          </a:xfrm>
          <a:prstGeom prst="rect">
            <a:avLst/>
          </a:prstGeom>
          <a:noFill/>
          <a:ln w="9525">
            <a:noFill/>
            <a:miter lim="800000"/>
            <a:headEnd/>
            <a:tailEnd/>
          </a:ln>
        </p:spPr>
        <p:txBody>
          <a:bodyPr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rgbClr val="002060"/>
                </a:solidFill>
                <a:latin typeface="Calibri" pitchFamily="34" charset="0"/>
                <a:ea typeface="Times New Roman" pitchFamily="18" charset="0"/>
                <a:cs typeface="Arial" charset="0"/>
              </a:rPr>
              <a:t>  ©</a:t>
            </a:r>
            <a:r>
              <a:rPr lang="it-IT" sz="1600" b="1" dirty="0" smtClean="0">
                <a:solidFill>
                  <a:srgbClr val="002060"/>
                </a:solidFill>
                <a:latin typeface="Calibri" pitchFamily="34" charset="0"/>
                <a:ea typeface="Times New Roman" pitchFamily="18" charset="0"/>
                <a:cs typeface="Arial" charset="0"/>
              </a:rPr>
              <a:t>Copyright  </a:t>
            </a:r>
            <a:r>
              <a:rPr lang="it-IT" sz="1600" b="1" dirty="0" err="1" smtClean="0">
                <a:solidFill>
                  <a:srgbClr val="002060"/>
                </a:solidFill>
                <a:latin typeface="Calibri" pitchFamily="34" charset="0"/>
                <a:ea typeface="Times New Roman" pitchFamily="18" charset="0"/>
                <a:cs typeface="Arial" charset="0"/>
              </a:rPr>
              <a:t>I.S.P.E.F.</a:t>
            </a:r>
            <a:r>
              <a:rPr lang="it-IT" sz="1600" b="1" dirty="0" smtClean="0">
                <a:solidFill>
                  <a:srgbClr val="002060"/>
                </a:solidFill>
                <a:latin typeface="Calibri" pitchFamily="34" charset="0"/>
                <a:ea typeface="Times New Roman" pitchFamily="18" charset="0"/>
                <a:cs typeface="Arial" charset="0"/>
              </a:rPr>
              <a:t> - E.C.E. </a:t>
            </a:r>
            <a:r>
              <a:rPr lang="it-IT" sz="1600" b="1" dirty="0" err="1" smtClean="0">
                <a:solidFill>
                  <a:srgbClr val="002060"/>
                </a:solidFill>
                <a:latin typeface="Calibri" pitchFamily="34" charset="0"/>
                <a:ea typeface="Times New Roman" pitchFamily="18" charset="0"/>
                <a:cs typeface="Arial" charset="0"/>
              </a:rPr>
              <a:t>all</a:t>
            </a:r>
            <a:r>
              <a:rPr lang="it-IT" sz="1600" b="1" dirty="0" smtClean="0">
                <a:solidFill>
                  <a:srgbClr val="002060"/>
                </a:solidFill>
                <a:latin typeface="Calibri" pitchFamily="34" charset="0"/>
                <a:ea typeface="Times New Roman" pitchFamily="18" charset="0"/>
                <a:cs typeface="Arial" charset="0"/>
              </a:rPr>
              <a:t> right </a:t>
            </a:r>
            <a:r>
              <a:rPr lang="it-IT" sz="1600" b="1" dirty="0" err="1" smtClean="0">
                <a:solidFill>
                  <a:srgbClr val="002060"/>
                </a:solidFill>
                <a:latin typeface="Calibri" pitchFamily="34" charset="0"/>
                <a:ea typeface="Times New Roman" pitchFamily="18" charset="0"/>
                <a:cs typeface="Arial" charset="0"/>
              </a:rPr>
              <a:t>reserved</a:t>
            </a:r>
            <a:endParaRPr lang="it-IT" sz="1600" b="1" dirty="0" smtClean="0">
              <a:solidFill>
                <a:srgbClr val="002060"/>
              </a:solidFill>
              <a:latin typeface="Calibri" pitchFamily="34" charset="0"/>
              <a:ea typeface="Times New Roman" pitchFamily="18" charset="0"/>
              <a:cs typeface="Arial" charset="0"/>
            </a:endParaRPr>
          </a:p>
        </p:txBody>
      </p:sp>
      <p:pic>
        <p:nvPicPr>
          <p:cNvPr id="12" name="Immagine 11" descr="ececenter 01.10.2007.jpg"/>
          <p:cNvPicPr>
            <a:picLocks noChangeAspect="1"/>
          </p:cNvPicPr>
          <p:nvPr/>
        </p:nvPicPr>
        <p:blipFill>
          <a:blip r:embed="rId3"/>
          <a:stretch>
            <a:fillRect/>
          </a:stretch>
        </p:blipFill>
        <p:spPr>
          <a:xfrm>
            <a:off x="285720" y="5929330"/>
            <a:ext cx="1427485" cy="711573"/>
          </a:xfrm>
          <a:prstGeom prst="rect">
            <a:avLst/>
          </a:prstGeom>
        </p:spPr>
      </p:pic>
      <p:pic>
        <p:nvPicPr>
          <p:cNvPr id="13" name="Picture 2"/>
          <p:cNvPicPr>
            <a:picLocks noChangeAspect="1" noChangeArrowheads="1"/>
          </p:cNvPicPr>
          <p:nvPr/>
        </p:nvPicPr>
        <p:blipFill>
          <a:blip r:embed="rId4"/>
          <a:srcRect l="56397" t="53711" r="16747" b="34570"/>
          <a:stretch>
            <a:fillRect/>
          </a:stretch>
        </p:blipFill>
        <p:spPr bwMode="auto">
          <a:xfrm>
            <a:off x="3714744" y="5786454"/>
            <a:ext cx="2071702" cy="678013"/>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a:spLocks noGrp="1"/>
          </p:cNvSpPr>
          <p:nvPr>
            <p:ph idx="1"/>
          </p:nvPr>
        </p:nvSpPr>
        <p:spPr>
          <a:xfrm>
            <a:off x="428596" y="1500175"/>
            <a:ext cx="8229600" cy="4214841"/>
          </a:xfrm>
          <a:solidFill>
            <a:schemeClr val="accent3">
              <a:lumMod val="20000"/>
              <a:lumOff val="80000"/>
            </a:schemeClr>
          </a:solidFill>
          <a:ln w="3175">
            <a:solidFill>
              <a:schemeClr val="tx1"/>
            </a:solidFill>
          </a:ln>
        </p:spPr>
        <p:txBody>
          <a:bodyPr>
            <a:normAutofit lnSpcReduction="10000"/>
          </a:bodyPr>
          <a:lstStyle/>
          <a:p>
            <a:pPr algn="ctr">
              <a:buNone/>
            </a:pPr>
            <a:r>
              <a:rPr lang="en-GB" sz="4000" b="1" i="1" dirty="0">
                <a:solidFill>
                  <a:schemeClr val="accent1">
                    <a:lumMod val="50000"/>
                  </a:schemeClr>
                </a:solidFill>
              </a:rPr>
              <a:t>The Project Idea</a:t>
            </a:r>
            <a:endParaRPr lang="it-IT" sz="4000" i="1" dirty="0">
              <a:solidFill>
                <a:schemeClr val="accent1">
                  <a:lumMod val="50000"/>
                </a:schemeClr>
              </a:solidFill>
            </a:endParaRPr>
          </a:p>
          <a:p>
            <a:pPr marL="0" indent="0" algn="ctr">
              <a:buNone/>
            </a:pPr>
            <a:r>
              <a:rPr lang="en-US" dirty="0" smtClean="0"/>
              <a:t>The </a:t>
            </a:r>
            <a:r>
              <a:rPr lang="en-US" dirty="0"/>
              <a:t>inspiring principle is to </a:t>
            </a:r>
            <a:r>
              <a:rPr lang="en-US" b="1" dirty="0"/>
              <a:t>improve teacher and learning-provider professionalism</a:t>
            </a:r>
            <a:r>
              <a:rPr lang="en-US" dirty="0"/>
              <a:t>, in order to overcome the existing gap between education, VET and job market. It is necessary to create a shared educational and training paradigm which can prepare people for the so-called </a:t>
            </a:r>
            <a:endParaRPr lang="en-US" dirty="0" smtClean="0"/>
          </a:p>
          <a:p>
            <a:pPr marL="0" indent="0" algn="ctr">
              <a:buNone/>
            </a:pPr>
            <a:r>
              <a:rPr lang="en-US" b="1" dirty="0" smtClean="0"/>
              <a:t>knowledge </a:t>
            </a:r>
            <a:r>
              <a:rPr lang="en-US" b="1" dirty="0"/>
              <a:t>society</a:t>
            </a:r>
            <a:r>
              <a:rPr lang="en-US" dirty="0"/>
              <a:t>. </a:t>
            </a:r>
            <a:endParaRPr lang="it-IT" dirty="0"/>
          </a:p>
        </p:txBody>
      </p:sp>
      <p:sp>
        <p:nvSpPr>
          <p:cNvPr id="11" name="Titolo 1"/>
          <p:cNvSpPr>
            <a:spLocks noGrp="1"/>
          </p:cNvSpPr>
          <p:nvPr>
            <p:ph type="title"/>
          </p:nvPr>
        </p:nvSpPr>
        <p:spPr>
          <a:xfrm>
            <a:off x="428596" y="428604"/>
            <a:ext cx="8229600" cy="1143000"/>
          </a:xfrm>
        </p:spPr>
        <p:txBody>
          <a:bodyPr>
            <a:normAutofit fontScale="90000"/>
          </a:bodyPr>
          <a:lstStyle/>
          <a:p>
            <a:pPr lvl="0" eaLnBrk="0" fontAlgn="base" hangingPunct="0">
              <a:spcAft>
                <a:spcPct val="0"/>
              </a:spcAft>
            </a:pPr>
            <a:r>
              <a:rPr kumimoji="0" lang="en-GB" sz="6700" b="1" i="0" u="none" strike="noStrike" cap="none" normalizeH="0" baseline="0" dirty="0" smtClean="0">
                <a:ln>
                  <a:noFill/>
                </a:ln>
                <a:solidFill>
                  <a:schemeClr val="accent1">
                    <a:lumMod val="75000"/>
                  </a:schemeClr>
                </a:solidFill>
                <a:effectLst>
                  <a:outerShdw blurRad="60007" dist="310007" dir="7680000" sy="30000" kx="1300200" algn="ctr" rotWithShape="0">
                    <a:prstClr val="black">
                      <a:alpha val="32000"/>
                    </a:prstClr>
                  </a:outerShdw>
                </a:effectLst>
                <a:latin typeface="Albertus Medium" pitchFamily="34" charset="0"/>
                <a:ea typeface="Times New Roman" pitchFamily="18" charset="0"/>
                <a:cs typeface="Arial" pitchFamily="34" charset="0"/>
              </a:rPr>
              <a:t>L.E.D. </a:t>
            </a:r>
            <a:r>
              <a:rPr kumimoji="0" lang="en-GB" sz="4900" b="1" i="0" u="none" strike="noStrike" cap="none" normalizeH="0" baseline="0" dirty="0" smtClean="0">
                <a:ln>
                  <a:noFill/>
                </a:ln>
                <a:solidFill>
                  <a:schemeClr val="accent1">
                    <a:lumMod val="75000"/>
                  </a:schemeClr>
                </a:solidFill>
                <a:effectLst>
                  <a:outerShdw blurRad="60007" dist="310007" dir="7680000" sy="30000" kx="1300200" algn="ctr" rotWithShape="0">
                    <a:prstClr val="black">
                      <a:alpha val="32000"/>
                    </a:prstClr>
                  </a:outerShdw>
                </a:effectLst>
                <a:latin typeface="Albertus Medium" pitchFamily="34" charset="0"/>
                <a:ea typeface="Times New Roman" pitchFamily="18" charset="0"/>
                <a:cs typeface="Arial" pitchFamily="34" charset="0"/>
              </a:rPr>
              <a:t>Laboratorial Education</a:t>
            </a:r>
            <a:r>
              <a:rPr kumimoji="0" lang="en-GB"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it-IT" sz="800" b="0" i="0" u="none" strike="noStrike" cap="none" normalizeH="0" baseline="0" dirty="0" smtClean="0">
                <a:ln>
                  <a:noFill/>
                </a:ln>
                <a:solidFill>
                  <a:schemeClr val="tx1"/>
                </a:solidFill>
                <a:effectLst/>
                <a:latin typeface="Arial" pitchFamily="34" charset="0"/>
              </a:rPr>
              <a:t/>
            </a:r>
            <a:br>
              <a:rPr kumimoji="0" lang="it-IT" sz="800" b="0" i="0" u="none" strike="noStrike" cap="none" normalizeH="0" baseline="0" dirty="0" smtClean="0">
                <a:ln>
                  <a:noFill/>
                </a:ln>
                <a:solidFill>
                  <a:schemeClr val="tx1"/>
                </a:solidFill>
                <a:effectLst/>
                <a:latin typeface="Arial" pitchFamily="34" charset="0"/>
              </a:rPr>
            </a:br>
            <a:r>
              <a:rPr kumimoji="0" lang="en-GB" sz="2200" b="0" i="0" u="none" strike="noStrike" cap="none" normalizeH="0" baseline="0" dirty="0" smtClean="0">
                <a:ln>
                  <a:noFill/>
                </a:ln>
                <a:solidFill>
                  <a:schemeClr val="accent1">
                    <a:lumMod val="75000"/>
                  </a:schemeClr>
                </a:solidFill>
                <a:effectLst/>
                <a:latin typeface="Albertus Medium" pitchFamily="34" charset="0"/>
                <a:ea typeface="Times New Roman" pitchFamily="18" charset="0"/>
                <a:cs typeface="Arial" pitchFamily="34" charset="0"/>
              </a:rPr>
              <a:t>Teachers’ Professionalism for motivational learning in community</a:t>
            </a:r>
            <a:r>
              <a:rPr kumimoji="0" lang="it-IT" b="0" i="0" u="none" strike="noStrike" cap="none" normalizeH="0" baseline="0" dirty="0" smtClean="0">
                <a:ln>
                  <a:noFill/>
                </a:ln>
                <a:solidFill>
                  <a:schemeClr val="tx1"/>
                </a:solidFill>
                <a:effectLst/>
                <a:latin typeface="Arial" pitchFamily="34" charset="0"/>
              </a:rPr>
              <a:t/>
            </a:r>
            <a:br>
              <a:rPr kumimoji="0" lang="it-IT" b="0" i="0" u="none" strike="noStrike" cap="none" normalizeH="0" baseline="0" dirty="0" smtClean="0">
                <a:ln>
                  <a:noFill/>
                </a:ln>
                <a:solidFill>
                  <a:schemeClr val="tx1"/>
                </a:solidFill>
                <a:effectLst/>
                <a:latin typeface="Arial" pitchFamily="34" charset="0"/>
              </a:rPr>
            </a:br>
            <a:endParaRPr lang="it-IT" dirty="0"/>
          </a:p>
        </p:txBody>
      </p:sp>
      <p:pic>
        <p:nvPicPr>
          <p:cNvPr id="6" name="Immagine 21" descr="nuovo logo I"/>
          <p:cNvPicPr>
            <a:picLocks noChangeAspect="1"/>
          </p:cNvPicPr>
          <p:nvPr/>
        </p:nvPicPr>
        <p:blipFill>
          <a:blip r:embed="rId2" cstate="print"/>
          <a:srcRect/>
          <a:stretch>
            <a:fillRect/>
          </a:stretch>
        </p:blipFill>
        <p:spPr bwMode="auto">
          <a:xfrm>
            <a:off x="8351313" y="1071546"/>
            <a:ext cx="792687" cy="785794"/>
          </a:xfrm>
          <a:prstGeom prst="rect">
            <a:avLst/>
          </a:prstGeom>
          <a:ln>
            <a:noFill/>
          </a:ln>
          <a:effectLst>
            <a:outerShdw blurRad="292100" dist="139700" dir="2700000" algn="tl" rotWithShape="0">
              <a:srgbClr val="333333">
                <a:alpha val="65000"/>
              </a:srgbClr>
            </a:outerShdw>
          </a:effectLst>
        </p:spPr>
      </p:pic>
      <p:sp>
        <p:nvSpPr>
          <p:cNvPr id="12" name="Segnaposto numero diapositiva 5"/>
          <p:cNvSpPr>
            <a:spLocks noGrp="1"/>
          </p:cNvSpPr>
          <p:nvPr>
            <p:ph type="sldNum" sz="quarter" idx="12"/>
          </p:nvPr>
        </p:nvSpPr>
        <p:spPr>
          <a:xfrm>
            <a:off x="7010400" y="6143644"/>
            <a:ext cx="2133600" cy="365125"/>
          </a:xfrm>
        </p:spPr>
        <p:txBody>
          <a:bodyPr/>
          <a:lstStyle/>
          <a:p>
            <a:pPr algn="ctr"/>
            <a:fld id="{58A0D8EF-CD69-40DE-8D2B-83A921B41CD3}" type="slidenum">
              <a:rPr lang="it-IT" sz="2400" b="1" smtClean="0">
                <a:solidFill>
                  <a:schemeClr val="tx1"/>
                </a:solidFill>
              </a:rPr>
              <a:pPr algn="ctr"/>
              <a:t>3</a:t>
            </a:fld>
            <a:endParaRPr lang="it-IT" sz="2400" b="1" dirty="0">
              <a:solidFill>
                <a:schemeClr val="tx1"/>
              </a:solidFill>
            </a:endParaRPr>
          </a:p>
        </p:txBody>
      </p:sp>
      <p:sp>
        <p:nvSpPr>
          <p:cNvPr id="9" name="Rectangle 3"/>
          <p:cNvSpPr>
            <a:spLocks noChangeArrowheads="1"/>
          </p:cNvSpPr>
          <p:nvPr/>
        </p:nvSpPr>
        <p:spPr bwMode="auto">
          <a:xfrm>
            <a:off x="0" y="6357958"/>
            <a:ext cx="9505950" cy="338554"/>
          </a:xfrm>
          <a:prstGeom prst="rect">
            <a:avLst/>
          </a:prstGeom>
          <a:noFill/>
          <a:ln w="9525">
            <a:noFill/>
            <a:miter lim="800000"/>
            <a:headEnd/>
            <a:tailEnd/>
          </a:ln>
        </p:spPr>
        <p:txBody>
          <a:bodyPr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rgbClr val="002060"/>
                </a:solidFill>
                <a:latin typeface="Calibri" pitchFamily="34" charset="0"/>
                <a:ea typeface="Times New Roman" pitchFamily="18" charset="0"/>
                <a:cs typeface="Arial" charset="0"/>
              </a:rPr>
              <a:t>  ©</a:t>
            </a:r>
            <a:r>
              <a:rPr lang="it-IT" sz="1600" b="1" dirty="0" smtClean="0">
                <a:solidFill>
                  <a:srgbClr val="002060"/>
                </a:solidFill>
                <a:latin typeface="Calibri" pitchFamily="34" charset="0"/>
                <a:ea typeface="Times New Roman" pitchFamily="18" charset="0"/>
                <a:cs typeface="Arial" charset="0"/>
              </a:rPr>
              <a:t>Copyright  </a:t>
            </a:r>
            <a:r>
              <a:rPr lang="it-IT" sz="1600" b="1" dirty="0" err="1" smtClean="0">
                <a:solidFill>
                  <a:srgbClr val="002060"/>
                </a:solidFill>
                <a:latin typeface="Calibri" pitchFamily="34" charset="0"/>
                <a:ea typeface="Times New Roman" pitchFamily="18" charset="0"/>
                <a:cs typeface="Arial" charset="0"/>
              </a:rPr>
              <a:t>I.S.P.E.F.</a:t>
            </a:r>
            <a:r>
              <a:rPr lang="it-IT" sz="1600" b="1" dirty="0" smtClean="0">
                <a:solidFill>
                  <a:srgbClr val="002060"/>
                </a:solidFill>
                <a:latin typeface="Calibri" pitchFamily="34" charset="0"/>
                <a:ea typeface="Times New Roman" pitchFamily="18" charset="0"/>
                <a:cs typeface="Arial" charset="0"/>
              </a:rPr>
              <a:t> - E.C.E. </a:t>
            </a:r>
            <a:r>
              <a:rPr lang="it-IT" sz="1600" b="1" dirty="0" err="1" smtClean="0">
                <a:solidFill>
                  <a:srgbClr val="002060"/>
                </a:solidFill>
                <a:latin typeface="Calibri" pitchFamily="34" charset="0"/>
                <a:ea typeface="Times New Roman" pitchFamily="18" charset="0"/>
                <a:cs typeface="Arial" charset="0"/>
              </a:rPr>
              <a:t>all</a:t>
            </a:r>
            <a:r>
              <a:rPr lang="it-IT" sz="1600" b="1" dirty="0" smtClean="0">
                <a:solidFill>
                  <a:srgbClr val="002060"/>
                </a:solidFill>
                <a:latin typeface="Calibri" pitchFamily="34" charset="0"/>
                <a:ea typeface="Times New Roman" pitchFamily="18" charset="0"/>
                <a:cs typeface="Arial" charset="0"/>
              </a:rPr>
              <a:t> right </a:t>
            </a:r>
            <a:r>
              <a:rPr lang="it-IT" sz="1600" b="1" dirty="0" err="1" smtClean="0">
                <a:solidFill>
                  <a:srgbClr val="002060"/>
                </a:solidFill>
                <a:latin typeface="Calibri" pitchFamily="34" charset="0"/>
                <a:ea typeface="Times New Roman" pitchFamily="18" charset="0"/>
                <a:cs typeface="Arial" charset="0"/>
              </a:rPr>
              <a:t>reserved</a:t>
            </a:r>
            <a:endParaRPr lang="it-IT" sz="1600" b="1" dirty="0" smtClean="0">
              <a:solidFill>
                <a:srgbClr val="002060"/>
              </a:solidFill>
              <a:latin typeface="Calibri" pitchFamily="34" charset="0"/>
              <a:ea typeface="Times New Roman" pitchFamily="18" charset="0"/>
              <a:cs typeface="Arial" charset="0"/>
            </a:endParaRPr>
          </a:p>
        </p:txBody>
      </p:sp>
      <p:pic>
        <p:nvPicPr>
          <p:cNvPr id="13" name="Immagine 12" descr="ececenter 01.10.2007.jpg"/>
          <p:cNvPicPr>
            <a:picLocks noChangeAspect="1"/>
          </p:cNvPicPr>
          <p:nvPr/>
        </p:nvPicPr>
        <p:blipFill>
          <a:blip r:embed="rId3"/>
          <a:stretch>
            <a:fillRect/>
          </a:stretch>
        </p:blipFill>
        <p:spPr>
          <a:xfrm>
            <a:off x="285720" y="5929330"/>
            <a:ext cx="1427485" cy="711573"/>
          </a:xfrm>
          <a:prstGeom prst="rect">
            <a:avLst/>
          </a:prstGeom>
        </p:spPr>
      </p:pic>
      <p:pic>
        <p:nvPicPr>
          <p:cNvPr id="14" name="Picture 2"/>
          <p:cNvPicPr>
            <a:picLocks noChangeAspect="1" noChangeArrowheads="1"/>
          </p:cNvPicPr>
          <p:nvPr/>
        </p:nvPicPr>
        <p:blipFill>
          <a:blip r:embed="rId4"/>
          <a:srcRect l="56397" t="53711" r="16747" b="34570"/>
          <a:stretch>
            <a:fillRect/>
          </a:stretch>
        </p:blipFill>
        <p:spPr bwMode="auto">
          <a:xfrm>
            <a:off x="3714744" y="5786454"/>
            <a:ext cx="2071702" cy="678013"/>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a:spLocks noGrp="1"/>
          </p:cNvSpPr>
          <p:nvPr>
            <p:ph idx="1"/>
          </p:nvPr>
        </p:nvSpPr>
        <p:spPr>
          <a:xfrm>
            <a:off x="500034" y="1500174"/>
            <a:ext cx="8229600" cy="4143404"/>
          </a:xfrm>
          <a:solidFill>
            <a:schemeClr val="accent3">
              <a:lumMod val="20000"/>
              <a:lumOff val="80000"/>
            </a:schemeClr>
          </a:solidFill>
          <a:ln w="3175">
            <a:solidFill>
              <a:schemeClr val="tx1"/>
            </a:solidFill>
          </a:ln>
        </p:spPr>
        <p:txBody>
          <a:bodyPr>
            <a:normAutofit fontScale="92500" lnSpcReduction="20000"/>
          </a:bodyPr>
          <a:lstStyle/>
          <a:p>
            <a:pPr algn="ctr">
              <a:buNone/>
            </a:pPr>
            <a:r>
              <a:rPr lang="en-GB" sz="4300" b="1" i="1" dirty="0">
                <a:solidFill>
                  <a:schemeClr val="accent1">
                    <a:lumMod val="50000"/>
                  </a:schemeClr>
                </a:solidFill>
              </a:rPr>
              <a:t>The </a:t>
            </a:r>
            <a:r>
              <a:rPr lang="en-US" sz="4300" b="1" i="1" dirty="0" smtClean="0">
                <a:solidFill>
                  <a:schemeClr val="accent1">
                    <a:lumMod val="50000"/>
                  </a:schemeClr>
                </a:solidFill>
              </a:rPr>
              <a:t>core activities of the project</a:t>
            </a:r>
            <a:endParaRPr lang="it-IT" sz="4300" b="1" i="1" dirty="0">
              <a:solidFill>
                <a:schemeClr val="accent1">
                  <a:lumMod val="50000"/>
                </a:schemeClr>
              </a:solidFill>
            </a:endParaRPr>
          </a:p>
          <a:p>
            <a:pPr lvl="0"/>
            <a:r>
              <a:rPr lang="en-GB" dirty="0" smtClean="0"/>
              <a:t>Research </a:t>
            </a:r>
            <a:r>
              <a:rPr lang="en-GB" dirty="0"/>
              <a:t>of significant cases of teacher training on  integrated strategies</a:t>
            </a:r>
            <a:endParaRPr lang="it-IT" dirty="0"/>
          </a:p>
          <a:p>
            <a:pPr lvl="0"/>
            <a:r>
              <a:rPr lang="it-IT" dirty="0"/>
              <a:t>Community </a:t>
            </a:r>
            <a:r>
              <a:rPr lang="it-IT" dirty="0" err="1"/>
              <a:t>of</a:t>
            </a:r>
            <a:r>
              <a:rPr lang="it-IT" dirty="0"/>
              <a:t> </a:t>
            </a:r>
            <a:r>
              <a:rPr lang="it-IT" dirty="0" err="1"/>
              <a:t>Practice</a:t>
            </a:r>
            <a:endParaRPr lang="it-IT" dirty="0"/>
          </a:p>
          <a:p>
            <a:pPr lvl="0"/>
            <a:r>
              <a:rPr lang="en-GB" dirty="0"/>
              <a:t>Professional Profile and Dynamic Model of teacher training oriented to an integrated approach to learning</a:t>
            </a:r>
            <a:endParaRPr lang="it-IT" dirty="0"/>
          </a:p>
          <a:p>
            <a:pPr lvl="0"/>
            <a:r>
              <a:rPr lang="en-GB" dirty="0"/>
              <a:t>Definition of Application Criteria and Validation of the Professional Profile</a:t>
            </a:r>
            <a:endParaRPr lang="it-IT" dirty="0"/>
          </a:p>
        </p:txBody>
      </p:sp>
      <p:sp>
        <p:nvSpPr>
          <p:cNvPr id="11" name="Titolo 1"/>
          <p:cNvSpPr>
            <a:spLocks noGrp="1"/>
          </p:cNvSpPr>
          <p:nvPr>
            <p:ph type="title"/>
          </p:nvPr>
        </p:nvSpPr>
        <p:spPr>
          <a:xfrm>
            <a:off x="428596" y="428604"/>
            <a:ext cx="8229600" cy="1143000"/>
          </a:xfrm>
        </p:spPr>
        <p:txBody>
          <a:bodyPr>
            <a:normAutofit fontScale="90000"/>
          </a:bodyPr>
          <a:lstStyle/>
          <a:p>
            <a:pPr lvl="0" eaLnBrk="0" fontAlgn="base" hangingPunct="0">
              <a:spcAft>
                <a:spcPct val="0"/>
              </a:spcAft>
            </a:pPr>
            <a:r>
              <a:rPr kumimoji="0" lang="en-GB" sz="6700" b="1" i="0" u="none" strike="noStrike" cap="none" normalizeH="0" baseline="0" dirty="0" smtClean="0">
                <a:ln>
                  <a:noFill/>
                </a:ln>
                <a:solidFill>
                  <a:schemeClr val="accent1">
                    <a:lumMod val="75000"/>
                  </a:schemeClr>
                </a:solidFill>
                <a:effectLst>
                  <a:outerShdw blurRad="60007" dist="310007" dir="7680000" sy="30000" kx="1300200" algn="ctr" rotWithShape="0">
                    <a:prstClr val="black">
                      <a:alpha val="32000"/>
                    </a:prstClr>
                  </a:outerShdw>
                </a:effectLst>
                <a:latin typeface="Albertus Medium" pitchFamily="34" charset="0"/>
                <a:ea typeface="Times New Roman" pitchFamily="18" charset="0"/>
                <a:cs typeface="Arial" pitchFamily="34" charset="0"/>
              </a:rPr>
              <a:t>L.E.D. </a:t>
            </a:r>
            <a:r>
              <a:rPr kumimoji="0" lang="en-GB" sz="4900" b="1" i="0" u="none" strike="noStrike" cap="none" normalizeH="0" baseline="0" dirty="0" smtClean="0">
                <a:ln>
                  <a:noFill/>
                </a:ln>
                <a:solidFill>
                  <a:schemeClr val="accent1">
                    <a:lumMod val="75000"/>
                  </a:schemeClr>
                </a:solidFill>
                <a:effectLst>
                  <a:outerShdw blurRad="60007" dist="310007" dir="7680000" sy="30000" kx="1300200" algn="ctr" rotWithShape="0">
                    <a:prstClr val="black">
                      <a:alpha val="32000"/>
                    </a:prstClr>
                  </a:outerShdw>
                </a:effectLst>
                <a:latin typeface="Albertus Medium" pitchFamily="34" charset="0"/>
                <a:ea typeface="Times New Roman" pitchFamily="18" charset="0"/>
                <a:cs typeface="Arial" pitchFamily="34" charset="0"/>
              </a:rPr>
              <a:t>Laboratorial Education</a:t>
            </a:r>
            <a:r>
              <a:rPr kumimoji="0" lang="en-GB"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it-IT" sz="800" b="0" i="0" u="none" strike="noStrike" cap="none" normalizeH="0" baseline="0" dirty="0" smtClean="0">
                <a:ln>
                  <a:noFill/>
                </a:ln>
                <a:solidFill>
                  <a:schemeClr val="tx1"/>
                </a:solidFill>
                <a:effectLst/>
                <a:latin typeface="Arial" pitchFamily="34" charset="0"/>
              </a:rPr>
              <a:t/>
            </a:r>
            <a:br>
              <a:rPr kumimoji="0" lang="it-IT" sz="800" b="0" i="0" u="none" strike="noStrike" cap="none" normalizeH="0" baseline="0" dirty="0" smtClean="0">
                <a:ln>
                  <a:noFill/>
                </a:ln>
                <a:solidFill>
                  <a:schemeClr val="tx1"/>
                </a:solidFill>
                <a:effectLst/>
                <a:latin typeface="Arial" pitchFamily="34" charset="0"/>
              </a:rPr>
            </a:br>
            <a:r>
              <a:rPr kumimoji="0" lang="en-GB" sz="2200" b="0" i="0" u="none" strike="noStrike" cap="none" normalizeH="0" baseline="0" dirty="0" smtClean="0">
                <a:ln>
                  <a:noFill/>
                </a:ln>
                <a:solidFill>
                  <a:schemeClr val="accent1">
                    <a:lumMod val="75000"/>
                  </a:schemeClr>
                </a:solidFill>
                <a:effectLst/>
                <a:latin typeface="Albertus Medium" pitchFamily="34" charset="0"/>
                <a:ea typeface="Times New Roman" pitchFamily="18" charset="0"/>
                <a:cs typeface="Arial" pitchFamily="34" charset="0"/>
              </a:rPr>
              <a:t>Teachers’ Professionalism for motivational learning in community</a:t>
            </a:r>
            <a:r>
              <a:rPr kumimoji="0" lang="it-IT" b="0" i="0" u="none" strike="noStrike" cap="none" normalizeH="0" baseline="0" dirty="0" smtClean="0">
                <a:ln>
                  <a:noFill/>
                </a:ln>
                <a:solidFill>
                  <a:schemeClr val="tx1"/>
                </a:solidFill>
                <a:effectLst/>
                <a:latin typeface="Arial" pitchFamily="34" charset="0"/>
              </a:rPr>
              <a:t/>
            </a:r>
            <a:br>
              <a:rPr kumimoji="0" lang="it-IT" b="0" i="0" u="none" strike="noStrike" cap="none" normalizeH="0" baseline="0" dirty="0" smtClean="0">
                <a:ln>
                  <a:noFill/>
                </a:ln>
                <a:solidFill>
                  <a:schemeClr val="tx1"/>
                </a:solidFill>
                <a:effectLst/>
                <a:latin typeface="Arial" pitchFamily="34" charset="0"/>
              </a:rPr>
            </a:br>
            <a:endParaRPr lang="it-IT" dirty="0"/>
          </a:p>
        </p:txBody>
      </p:sp>
      <p:pic>
        <p:nvPicPr>
          <p:cNvPr id="6" name="Immagine 21" descr="nuovo logo I"/>
          <p:cNvPicPr>
            <a:picLocks noChangeAspect="1"/>
          </p:cNvPicPr>
          <p:nvPr/>
        </p:nvPicPr>
        <p:blipFill>
          <a:blip r:embed="rId2" cstate="print"/>
          <a:srcRect/>
          <a:stretch>
            <a:fillRect/>
          </a:stretch>
        </p:blipFill>
        <p:spPr bwMode="auto">
          <a:xfrm>
            <a:off x="8351313" y="1071546"/>
            <a:ext cx="792687" cy="785794"/>
          </a:xfrm>
          <a:prstGeom prst="rect">
            <a:avLst/>
          </a:prstGeom>
          <a:ln>
            <a:noFill/>
          </a:ln>
          <a:effectLst>
            <a:outerShdw blurRad="292100" dist="139700" dir="2700000" algn="tl" rotWithShape="0">
              <a:srgbClr val="333333">
                <a:alpha val="65000"/>
              </a:srgbClr>
            </a:outerShdw>
          </a:effectLst>
        </p:spPr>
      </p:pic>
      <p:sp>
        <p:nvSpPr>
          <p:cNvPr id="12" name="Segnaposto numero diapositiva 5"/>
          <p:cNvSpPr>
            <a:spLocks noGrp="1"/>
          </p:cNvSpPr>
          <p:nvPr>
            <p:ph type="sldNum" sz="quarter" idx="12"/>
          </p:nvPr>
        </p:nvSpPr>
        <p:spPr>
          <a:xfrm>
            <a:off x="7010400" y="6143644"/>
            <a:ext cx="2133600" cy="365125"/>
          </a:xfrm>
        </p:spPr>
        <p:txBody>
          <a:bodyPr/>
          <a:lstStyle/>
          <a:p>
            <a:pPr algn="ctr"/>
            <a:fld id="{58A0D8EF-CD69-40DE-8D2B-83A921B41CD3}" type="slidenum">
              <a:rPr lang="it-IT" sz="2400" b="1" smtClean="0">
                <a:solidFill>
                  <a:schemeClr val="tx1"/>
                </a:solidFill>
              </a:rPr>
              <a:pPr algn="ctr"/>
              <a:t>4</a:t>
            </a:fld>
            <a:endParaRPr lang="it-IT" sz="2400" b="1" dirty="0">
              <a:solidFill>
                <a:schemeClr val="tx1"/>
              </a:solidFill>
            </a:endParaRPr>
          </a:p>
        </p:txBody>
      </p:sp>
      <p:sp>
        <p:nvSpPr>
          <p:cNvPr id="9" name="Rectangle 3"/>
          <p:cNvSpPr>
            <a:spLocks noChangeArrowheads="1"/>
          </p:cNvSpPr>
          <p:nvPr/>
        </p:nvSpPr>
        <p:spPr bwMode="auto">
          <a:xfrm>
            <a:off x="0" y="6357958"/>
            <a:ext cx="9505950" cy="338554"/>
          </a:xfrm>
          <a:prstGeom prst="rect">
            <a:avLst/>
          </a:prstGeom>
          <a:noFill/>
          <a:ln w="9525">
            <a:noFill/>
            <a:miter lim="800000"/>
            <a:headEnd/>
            <a:tailEnd/>
          </a:ln>
        </p:spPr>
        <p:txBody>
          <a:bodyPr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rgbClr val="002060"/>
                </a:solidFill>
                <a:latin typeface="Calibri" pitchFamily="34" charset="0"/>
                <a:ea typeface="Times New Roman" pitchFamily="18" charset="0"/>
                <a:cs typeface="Arial" charset="0"/>
              </a:rPr>
              <a:t>  ©</a:t>
            </a:r>
            <a:r>
              <a:rPr lang="it-IT" sz="1600" b="1" dirty="0" smtClean="0">
                <a:solidFill>
                  <a:srgbClr val="002060"/>
                </a:solidFill>
                <a:latin typeface="Calibri" pitchFamily="34" charset="0"/>
                <a:ea typeface="Times New Roman" pitchFamily="18" charset="0"/>
                <a:cs typeface="Arial" charset="0"/>
              </a:rPr>
              <a:t>Copyright  </a:t>
            </a:r>
            <a:r>
              <a:rPr lang="it-IT" sz="1600" b="1" dirty="0" err="1" smtClean="0">
                <a:solidFill>
                  <a:srgbClr val="002060"/>
                </a:solidFill>
                <a:latin typeface="Calibri" pitchFamily="34" charset="0"/>
                <a:ea typeface="Times New Roman" pitchFamily="18" charset="0"/>
                <a:cs typeface="Arial" charset="0"/>
              </a:rPr>
              <a:t>I.S.P.E.F.</a:t>
            </a:r>
            <a:r>
              <a:rPr lang="it-IT" sz="1600" b="1" dirty="0" smtClean="0">
                <a:solidFill>
                  <a:srgbClr val="002060"/>
                </a:solidFill>
                <a:latin typeface="Calibri" pitchFamily="34" charset="0"/>
                <a:ea typeface="Times New Roman" pitchFamily="18" charset="0"/>
                <a:cs typeface="Arial" charset="0"/>
              </a:rPr>
              <a:t> - E.C.E. </a:t>
            </a:r>
            <a:r>
              <a:rPr lang="it-IT" sz="1600" b="1" dirty="0" err="1" smtClean="0">
                <a:solidFill>
                  <a:srgbClr val="002060"/>
                </a:solidFill>
                <a:latin typeface="Calibri" pitchFamily="34" charset="0"/>
                <a:ea typeface="Times New Roman" pitchFamily="18" charset="0"/>
                <a:cs typeface="Arial" charset="0"/>
              </a:rPr>
              <a:t>all</a:t>
            </a:r>
            <a:r>
              <a:rPr lang="it-IT" sz="1600" b="1" dirty="0" smtClean="0">
                <a:solidFill>
                  <a:srgbClr val="002060"/>
                </a:solidFill>
                <a:latin typeface="Calibri" pitchFamily="34" charset="0"/>
                <a:ea typeface="Times New Roman" pitchFamily="18" charset="0"/>
                <a:cs typeface="Arial" charset="0"/>
              </a:rPr>
              <a:t> right </a:t>
            </a:r>
            <a:r>
              <a:rPr lang="it-IT" sz="1600" b="1" dirty="0" err="1" smtClean="0">
                <a:solidFill>
                  <a:srgbClr val="002060"/>
                </a:solidFill>
                <a:latin typeface="Calibri" pitchFamily="34" charset="0"/>
                <a:ea typeface="Times New Roman" pitchFamily="18" charset="0"/>
                <a:cs typeface="Arial" charset="0"/>
              </a:rPr>
              <a:t>reserved</a:t>
            </a:r>
            <a:endParaRPr lang="it-IT" sz="1600" b="1" dirty="0" smtClean="0">
              <a:solidFill>
                <a:srgbClr val="002060"/>
              </a:solidFill>
              <a:latin typeface="Calibri" pitchFamily="34" charset="0"/>
              <a:ea typeface="Times New Roman" pitchFamily="18" charset="0"/>
              <a:cs typeface="Arial" charset="0"/>
            </a:endParaRPr>
          </a:p>
        </p:txBody>
      </p:sp>
      <p:pic>
        <p:nvPicPr>
          <p:cNvPr id="13" name="Immagine 12" descr="ececenter 01.10.2007.jpg"/>
          <p:cNvPicPr>
            <a:picLocks noChangeAspect="1"/>
          </p:cNvPicPr>
          <p:nvPr/>
        </p:nvPicPr>
        <p:blipFill>
          <a:blip r:embed="rId3"/>
          <a:stretch>
            <a:fillRect/>
          </a:stretch>
        </p:blipFill>
        <p:spPr>
          <a:xfrm>
            <a:off x="285720" y="5929330"/>
            <a:ext cx="1427485" cy="711573"/>
          </a:xfrm>
          <a:prstGeom prst="rect">
            <a:avLst/>
          </a:prstGeom>
        </p:spPr>
      </p:pic>
      <p:pic>
        <p:nvPicPr>
          <p:cNvPr id="14" name="Picture 2"/>
          <p:cNvPicPr>
            <a:picLocks noChangeAspect="1" noChangeArrowheads="1"/>
          </p:cNvPicPr>
          <p:nvPr/>
        </p:nvPicPr>
        <p:blipFill>
          <a:blip r:embed="rId4"/>
          <a:srcRect l="56397" t="53711" r="16747" b="34570"/>
          <a:stretch>
            <a:fillRect/>
          </a:stretch>
        </p:blipFill>
        <p:spPr bwMode="auto">
          <a:xfrm>
            <a:off x="3714744" y="5786454"/>
            <a:ext cx="2071702" cy="678013"/>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a:spLocks noGrp="1"/>
          </p:cNvSpPr>
          <p:nvPr>
            <p:ph idx="1"/>
          </p:nvPr>
        </p:nvSpPr>
        <p:spPr>
          <a:xfrm>
            <a:off x="428596" y="1500175"/>
            <a:ext cx="8229600" cy="4214841"/>
          </a:xfrm>
          <a:solidFill>
            <a:schemeClr val="accent3">
              <a:lumMod val="20000"/>
              <a:lumOff val="80000"/>
            </a:schemeClr>
          </a:solidFill>
          <a:ln w="3175">
            <a:solidFill>
              <a:schemeClr val="tx1"/>
            </a:solidFill>
          </a:ln>
        </p:spPr>
        <p:txBody>
          <a:bodyPr>
            <a:normAutofit fontScale="85000" lnSpcReduction="20000"/>
          </a:bodyPr>
          <a:lstStyle/>
          <a:p>
            <a:pPr algn="ctr">
              <a:buNone/>
            </a:pPr>
            <a:r>
              <a:rPr lang="en-GB" sz="4700" b="1" i="1" dirty="0">
                <a:solidFill>
                  <a:schemeClr val="accent1">
                    <a:lumMod val="50000"/>
                  </a:schemeClr>
                </a:solidFill>
              </a:rPr>
              <a:t>The foreseen results of the </a:t>
            </a:r>
            <a:r>
              <a:rPr lang="en-GB" sz="4700" b="1" i="1" dirty="0" smtClean="0">
                <a:solidFill>
                  <a:schemeClr val="accent1">
                    <a:lumMod val="50000"/>
                  </a:schemeClr>
                </a:solidFill>
              </a:rPr>
              <a:t>project</a:t>
            </a:r>
            <a:endParaRPr lang="it-IT" sz="4700" i="1" dirty="0">
              <a:solidFill>
                <a:schemeClr val="accent1">
                  <a:lumMod val="50000"/>
                </a:schemeClr>
              </a:solidFill>
            </a:endParaRPr>
          </a:p>
          <a:p>
            <a:pPr lvl="0"/>
            <a:r>
              <a:rPr lang="en-GB" b="1" dirty="0"/>
              <a:t>The production of a research report </a:t>
            </a:r>
            <a:r>
              <a:rPr lang="en-GB" dirty="0"/>
              <a:t>on the meaningful cases of teacher training on </a:t>
            </a:r>
            <a:r>
              <a:rPr lang="en-GB" i="1" dirty="0"/>
              <a:t>Laboratorial Education</a:t>
            </a:r>
            <a:r>
              <a:rPr lang="en-GB" dirty="0"/>
              <a:t>, on paper and digital format, in three languages (Italian, English and Spanish).</a:t>
            </a:r>
            <a:endParaRPr lang="it-IT" dirty="0"/>
          </a:p>
          <a:p>
            <a:pPr lvl="0"/>
            <a:r>
              <a:rPr lang="en-GB" dirty="0"/>
              <a:t>The creation of a </a:t>
            </a:r>
            <a:r>
              <a:rPr lang="en-GB" b="1" dirty="0"/>
              <a:t>L.ED. portal </a:t>
            </a:r>
            <a:r>
              <a:rPr lang="en-GB" dirty="0"/>
              <a:t>in four languages (English, French, Italian and Spanish).</a:t>
            </a:r>
            <a:endParaRPr lang="it-IT" dirty="0"/>
          </a:p>
          <a:p>
            <a:pPr lvl="0"/>
            <a:r>
              <a:rPr lang="en-GB" b="1" dirty="0"/>
              <a:t>Dynamic Model </a:t>
            </a:r>
            <a:r>
              <a:rPr lang="en-GB" dirty="0"/>
              <a:t>of training, implemented on the portal and in the network of schools belonging to the partnership. </a:t>
            </a:r>
            <a:endParaRPr lang="it-IT" dirty="0"/>
          </a:p>
          <a:p>
            <a:pPr lvl="0"/>
            <a:r>
              <a:rPr lang="en-GB" b="1" dirty="0"/>
              <a:t>Validation</a:t>
            </a:r>
            <a:r>
              <a:rPr lang="en-GB" dirty="0"/>
              <a:t> of Dynamic Model L.ED.</a:t>
            </a:r>
            <a:endParaRPr lang="it-IT" dirty="0"/>
          </a:p>
        </p:txBody>
      </p:sp>
      <p:sp>
        <p:nvSpPr>
          <p:cNvPr id="11" name="Titolo 1"/>
          <p:cNvSpPr>
            <a:spLocks noGrp="1"/>
          </p:cNvSpPr>
          <p:nvPr>
            <p:ph type="title"/>
          </p:nvPr>
        </p:nvSpPr>
        <p:spPr>
          <a:xfrm>
            <a:off x="428596" y="428604"/>
            <a:ext cx="8229600" cy="1143000"/>
          </a:xfrm>
        </p:spPr>
        <p:txBody>
          <a:bodyPr>
            <a:normAutofit fontScale="90000"/>
          </a:bodyPr>
          <a:lstStyle/>
          <a:p>
            <a:pPr lvl="0" eaLnBrk="0" fontAlgn="base" hangingPunct="0">
              <a:spcAft>
                <a:spcPct val="0"/>
              </a:spcAft>
            </a:pPr>
            <a:r>
              <a:rPr kumimoji="0" lang="en-GB" sz="6700" b="1" i="0" u="none" strike="noStrike" cap="none" normalizeH="0" baseline="0" dirty="0" smtClean="0">
                <a:ln>
                  <a:noFill/>
                </a:ln>
                <a:solidFill>
                  <a:schemeClr val="accent1">
                    <a:lumMod val="75000"/>
                  </a:schemeClr>
                </a:solidFill>
                <a:effectLst>
                  <a:outerShdw blurRad="60007" dist="310007" dir="7680000" sy="30000" kx="1300200" algn="ctr" rotWithShape="0">
                    <a:prstClr val="black">
                      <a:alpha val="32000"/>
                    </a:prstClr>
                  </a:outerShdw>
                </a:effectLst>
                <a:latin typeface="Albertus Medium" pitchFamily="34" charset="0"/>
                <a:ea typeface="Times New Roman" pitchFamily="18" charset="0"/>
                <a:cs typeface="Arial" pitchFamily="34" charset="0"/>
              </a:rPr>
              <a:t>L.E.D. </a:t>
            </a:r>
            <a:r>
              <a:rPr kumimoji="0" lang="en-GB" sz="4900" b="1" i="0" u="none" strike="noStrike" cap="none" normalizeH="0" baseline="0" dirty="0" smtClean="0">
                <a:ln>
                  <a:noFill/>
                </a:ln>
                <a:solidFill>
                  <a:schemeClr val="accent1">
                    <a:lumMod val="75000"/>
                  </a:schemeClr>
                </a:solidFill>
                <a:effectLst>
                  <a:outerShdw blurRad="60007" dist="310007" dir="7680000" sy="30000" kx="1300200" algn="ctr" rotWithShape="0">
                    <a:prstClr val="black">
                      <a:alpha val="32000"/>
                    </a:prstClr>
                  </a:outerShdw>
                </a:effectLst>
                <a:latin typeface="Albertus Medium" pitchFamily="34" charset="0"/>
                <a:ea typeface="Times New Roman" pitchFamily="18" charset="0"/>
                <a:cs typeface="Arial" pitchFamily="34" charset="0"/>
              </a:rPr>
              <a:t>Laboratorial Education</a:t>
            </a:r>
            <a:r>
              <a:rPr kumimoji="0" lang="en-GB"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it-IT" sz="800" b="0" i="0" u="none" strike="noStrike" cap="none" normalizeH="0" baseline="0" dirty="0" smtClean="0">
                <a:ln>
                  <a:noFill/>
                </a:ln>
                <a:solidFill>
                  <a:schemeClr val="tx1"/>
                </a:solidFill>
                <a:effectLst/>
                <a:latin typeface="Arial" pitchFamily="34" charset="0"/>
              </a:rPr>
              <a:t/>
            </a:r>
            <a:br>
              <a:rPr kumimoji="0" lang="it-IT" sz="800" b="0" i="0" u="none" strike="noStrike" cap="none" normalizeH="0" baseline="0" dirty="0" smtClean="0">
                <a:ln>
                  <a:noFill/>
                </a:ln>
                <a:solidFill>
                  <a:schemeClr val="tx1"/>
                </a:solidFill>
                <a:effectLst/>
                <a:latin typeface="Arial" pitchFamily="34" charset="0"/>
              </a:rPr>
            </a:br>
            <a:r>
              <a:rPr kumimoji="0" lang="en-GB" sz="2200" b="0" i="0" u="none" strike="noStrike" cap="none" normalizeH="0" baseline="0" dirty="0" smtClean="0">
                <a:ln>
                  <a:noFill/>
                </a:ln>
                <a:solidFill>
                  <a:schemeClr val="accent1">
                    <a:lumMod val="75000"/>
                  </a:schemeClr>
                </a:solidFill>
                <a:effectLst/>
                <a:latin typeface="Albertus Medium" pitchFamily="34" charset="0"/>
                <a:ea typeface="Times New Roman" pitchFamily="18" charset="0"/>
                <a:cs typeface="Arial" pitchFamily="34" charset="0"/>
              </a:rPr>
              <a:t>Teachers’ Professionalism for motivational learning in community</a:t>
            </a:r>
            <a:r>
              <a:rPr kumimoji="0" lang="it-IT" b="0" i="0" u="none" strike="noStrike" cap="none" normalizeH="0" baseline="0" dirty="0" smtClean="0">
                <a:ln>
                  <a:noFill/>
                </a:ln>
                <a:solidFill>
                  <a:schemeClr val="tx1"/>
                </a:solidFill>
                <a:effectLst/>
                <a:latin typeface="Arial" pitchFamily="34" charset="0"/>
              </a:rPr>
              <a:t/>
            </a:r>
            <a:br>
              <a:rPr kumimoji="0" lang="it-IT" b="0" i="0" u="none" strike="noStrike" cap="none" normalizeH="0" baseline="0" dirty="0" smtClean="0">
                <a:ln>
                  <a:noFill/>
                </a:ln>
                <a:solidFill>
                  <a:schemeClr val="tx1"/>
                </a:solidFill>
                <a:effectLst/>
                <a:latin typeface="Arial" pitchFamily="34" charset="0"/>
              </a:rPr>
            </a:br>
            <a:endParaRPr lang="it-IT" dirty="0"/>
          </a:p>
        </p:txBody>
      </p:sp>
      <p:pic>
        <p:nvPicPr>
          <p:cNvPr id="6" name="Immagine 21" descr="nuovo logo I"/>
          <p:cNvPicPr>
            <a:picLocks noChangeAspect="1"/>
          </p:cNvPicPr>
          <p:nvPr/>
        </p:nvPicPr>
        <p:blipFill>
          <a:blip r:embed="rId2" cstate="print"/>
          <a:srcRect/>
          <a:stretch>
            <a:fillRect/>
          </a:stretch>
        </p:blipFill>
        <p:spPr bwMode="auto">
          <a:xfrm>
            <a:off x="8351313" y="1071546"/>
            <a:ext cx="792687" cy="785794"/>
          </a:xfrm>
          <a:prstGeom prst="rect">
            <a:avLst/>
          </a:prstGeom>
          <a:ln>
            <a:noFill/>
          </a:ln>
          <a:effectLst>
            <a:outerShdw blurRad="292100" dist="139700" dir="2700000" algn="tl" rotWithShape="0">
              <a:srgbClr val="333333">
                <a:alpha val="65000"/>
              </a:srgbClr>
            </a:outerShdw>
          </a:effectLst>
        </p:spPr>
      </p:pic>
      <p:sp>
        <p:nvSpPr>
          <p:cNvPr id="13" name="Segnaposto numero diapositiva 5"/>
          <p:cNvSpPr>
            <a:spLocks noGrp="1"/>
          </p:cNvSpPr>
          <p:nvPr>
            <p:ph type="sldNum" sz="quarter" idx="12"/>
          </p:nvPr>
        </p:nvSpPr>
        <p:spPr>
          <a:xfrm>
            <a:off x="7010400" y="6143644"/>
            <a:ext cx="2133600" cy="365125"/>
          </a:xfrm>
        </p:spPr>
        <p:txBody>
          <a:bodyPr/>
          <a:lstStyle/>
          <a:p>
            <a:pPr algn="ctr"/>
            <a:fld id="{58A0D8EF-CD69-40DE-8D2B-83A921B41CD3}" type="slidenum">
              <a:rPr lang="it-IT" sz="2400" b="1" smtClean="0">
                <a:solidFill>
                  <a:schemeClr val="tx1"/>
                </a:solidFill>
              </a:rPr>
              <a:pPr algn="ctr"/>
              <a:t>5</a:t>
            </a:fld>
            <a:endParaRPr lang="it-IT" sz="2400" b="1" dirty="0">
              <a:solidFill>
                <a:schemeClr val="tx1"/>
              </a:solidFill>
            </a:endParaRPr>
          </a:p>
        </p:txBody>
      </p:sp>
      <p:sp>
        <p:nvSpPr>
          <p:cNvPr id="8" name="Rectangle 3"/>
          <p:cNvSpPr>
            <a:spLocks noChangeArrowheads="1"/>
          </p:cNvSpPr>
          <p:nvPr/>
        </p:nvSpPr>
        <p:spPr bwMode="auto">
          <a:xfrm>
            <a:off x="0" y="6357958"/>
            <a:ext cx="9505950" cy="338554"/>
          </a:xfrm>
          <a:prstGeom prst="rect">
            <a:avLst/>
          </a:prstGeom>
          <a:noFill/>
          <a:ln w="9525">
            <a:noFill/>
            <a:miter lim="800000"/>
            <a:headEnd/>
            <a:tailEnd/>
          </a:ln>
        </p:spPr>
        <p:txBody>
          <a:bodyPr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rgbClr val="002060"/>
                </a:solidFill>
                <a:latin typeface="Calibri" pitchFamily="34" charset="0"/>
                <a:ea typeface="Times New Roman" pitchFamily="18" charset="0"/>
                <a:cs typeface="Arial" charset="0"/>
              </a:rPr>
              <a:t>  ©</a:t>
            </a:r>
            <a:r>
              <a:rPr lang="it-IT" sz="1600" b="1" dirty="0" smtClean="0">
                <a:solidFill>
                  <a:srgbClr val="002060"/>
                </a:solidFill>
                <a:latin typeface="Calibri" pitchFamily="34" charset="0"/>
                <a:ea typeface="Times New Roman" pitchFamily="18" charset="0"/>
                <a:cs typeface="Arial" charset="0"/>
              </a:rPr>
              <a:t>Copyright  </a:t>
            </a:r>
            <a:r>
              <a:rPr lang="it-IT" sz="1600" b="1" dirty="0" err="1" smtClean="0">
                <a:solidFill>
                  <a:srgbClr val="002060"/>
                </a:solidFill>
                <a:latin typeface="Calibri" pitchFamily="34" charset="0"/>
                <a:ea typeface="Times New Roman" pitchFamily="18" charset="0"/>
                <a:cs typeface="Arial" charset="0"/>
              </a:rPr>
              <a:t>I.S.P.E.F.</a:t>
            </a:r>
            <a:r>
              <a:rPr lang="it-IT" sz="1600" b="1" dirty="0" smtClean="0">
                <a:solidFill>
                  <a:srgbClr val="002060"/>
                </a:solidFill>
                <a:latin typeface="Calibri" pitchFamily="34" charset="0"/>
                <a:ea typeface="Times New Roman" pitchFamily="18" charset="0"/>
                <a:cs typeface="Arial" charset="0"/>
              </a:rPr>
              <a:t> - E.C.E. </a:t>
            </a:r>
            <a:r>
              <a:rPr lang="it-IT" sz="1600" b="1" dirty="0" err="1" smtClean="0">
                <a:solidFill>
                  <a:srgbClr val="002060"/>
                </a:solidFill>
                <a:latin typeface="Calibri" pitchFamily="34" charset="0"/>
                <a:ea typeface="Times New Roman" pitchFamily="18" charset="0"/>
                <a:cs typeface="Arial" charset="0"/>
              </a:rPr>
              <a:t>all</a:t>
            </a:r>
            <a:r>
              <a:rPr lang="it-IT" sz="1600" b="1" dirty="0" smtClean="0">
                <a:solidFill>
                  <a:srgbClr val="002060"/>
                </a:solidFill>
                <a:latin typeface="Calibri" pitchFamily="34" charset="0"/>
                <a:ea typeface="Times New Roman" pitchFamily="18" charset="0"/>
                <a:cs typeface="Arial" charset="0"/>
              </a:rPr>
              <a:t> right </a:t>
            </a:r>
            <a:r>
              <a:rPr lang="it-IT" sz="1600" b="1" dirty="0" err="1" smtClean="0">
                <a:solidFill>
                  <a:srgbClr val="002060"/>
                </a:solidFill>
                <a:latin typeface="Calibri" pitchFamily="34" charset="0"/>
                <a:ea typeface="Times New Roman" pitchFamily="18" charset="0"/>
                <a:cs typeface="Arial" charset="0"/>
              </a:rPr>
              <a:t>reserved</a:t>
            </a:r>
            <a:endParaRPr lang="it-IT" sz="1600" b="1" dirty="0" smtClean="0">
              <a:solidFill>
                <a:srgbClr val="002060"/>
              </a:solidFill>
              <a:latin typeface="Calibri" pitchFamily="34" charset="0"/>
              <a:ea typeface="Times New Roman" pitchFamily="18" charset="0"/>
              <a:cs typeface="Arial" charset="0"/>
            </a:endParaRPr>
          </a:p>
        </p:txBody>
      </p:sp>
      <p:pic>
        <p:nvPicPr>
          <p:cNvPr id="9" name="Immagine 8" descr="ececenter 01.10.2007.jpg"/>
          <p:cNvPicPr>
            <a:picLocks noChangeAspect="1"/>
          </p:cNvPicPr>
          <p:nvPr/>
        </p:nvPicPr>
        <p:blipFill>
          <a:blip r:embed="rId3"/>
          <a:stretch>
            <a:fillRect/>
          </a:stretch>
        </p:blipFill>
        <p:spPr>
          <a:xfrm>
            <a:off x="285720" y="5929330"/>
            <a:ext cx="1427485" cy="711573"/>
          </a:xfrm>
          <a:prstGeom prst="rect">
            <a:avLst/>
          </a:prstGeom>
        </p:spPr>
      </p:pic>
      <p:pic>
        <p:nvPicPr>
          <p:cNvPr id="14" name="Picture 2"/>
          <p:cNvPicPr>
            <a:picLocks noChangeAspect="1" noChangeArrowheads="1"/>
          </p:cNvPicPr>
          <p:nvPr/>
        </p:nvPicPr>
        <p:blipFill>
          <a:blip r:embed="rId4"/>
          <a:srcRect l="56397" t="53711" r="16747" b="34570"/>
          <a:stretch>
            <a:fillRect/>
          </a:stretch>
        </p:blipFill>
        <p:spPr bwMode="auto">
          <a:xfrm>
            <a:off x="3714744" y="5786454"/>
            <a:ext cx="2071702" cy="678013"/>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a:spLocks noGrp="1"/>
          </p:cNvSpPr>
          <p:nvPr>
            <p:ph idx="1"/>
          </p:nvPr>
        </p:nvSpPr>
        <p:spPr>
          <a:xfrm>
            <a:off x="428596" y="1785927"/>
            <a:ext cx="8229600" cy="3714775"/>
          </a:xfrm>
          <a:solidFill>
            <a:schemeClr val="accent3">
              <a:lumMod val="20000"/>
              <a:lumOff val="80000"/>
            </a:schemeClr>
          </a:solidFill>
          <a:ln w="3175">
            <a:solidFill>
              <a:schemeClr val="tx1"/>
            </a:solidFill>
          </a:ln>
        </p:spPr>
        <p:txBody>
          <a:bodyPr>
            <a:normAutofit fontScale="92500"/>
          </a:bodyPr>
          <a:lstStyle/>
          <a:p>
            <a:pPr marL="0" indent="0" algn="ctr">
              <a:buNone/>
            </a:pPr>
            <a:r>
              <a:rPr lang="en-GB" sz="3600" dirty="0" smtClean="0"/>
              <a:t>The </a:t>
            </a:r>
            <a:r>
              <a:rPr lang="en-GB" sz="3600" dirty="0"/>
              <a:t>training model, </a:t>
            </a:r>
            <a:endParaRPr lang="en-GB" sz="3600" dirty="0" smtClean="0"/>
          </a:p>
          <a:p>
            <a:pPr marL="0" indent="0" algn="ctr">
              <a:buNone/>
            </a:pPr>
            <a:r>
              <a:rPr lang="en-GB" sz="3600" b="1" dirty="0" smtClean="0"/>
              <a:t>after </a:t>
            </a:r>
            <a:r>
              <a:rPr lang="en-GB" sz="3600" b="1" dirty="0"/>
              <a:t>being validated </a:t>
            </a:r>
            <a:r>
              <a:rPr lang="en-GB" sz="3600" dirty="0"/>
              <a:t>by the </a:t>
            </a:r>
            <a:r>
              <a:rPr lang="en-GB" sz="3600" b="1" dirty="0"/>
              <a:t>experimentation,</a:t>
            </a:r>
            <a:r>
              <a:rPr lang="en-GB" sz="3600" dirty="0"/>
              <a:t> </a:t>
            </a:r>
            <a:endParaRPr lang="en-GB" sz="3600" dirty="0" smtClean="0"/>
          </a:p>
          <a:p>
            <a:pPr marL="0" indent="0" algn="ctr">
              <a:buNone/>
            </a:pPr>
            <a:r>
              <a:rPr lang="en-GB" sz="3600" dirty="0" smtClean="0"/>
              <a:t>could </a:t>
            </a:r>
            <a:r>
              <a:rPr lang="en-GB" sz="3600" dirty="0"/>
              <a:t>be used by the </a:t>
            </a:r>
            <a:r>
              <a:rPr lang="en-GB" sz="3600" b="1" dirty="0"/>
              <a:t>involved schools </a:t>
            </a:r>
            <a:endParaRPr lang="en-GB" sz="3600" b="1" dirty="0" smtClean="0"/>
          </a:p>
          <a:p>
            <a:pPr marL="0" indent="0" algn="ctr">
              <a:buNone/>
            </a:pPr>
            <a:r>
              <a:rPr lang="en-GB" sz="3600" dirty="0" smtClean="0"/>
              <a:t>in </a:t>
            </a:r>
            <a:r>
              <a:rPr lang="en-GB" sz="3600" dirty="0"/>
              <a:t>each country and by the steering </a:t>
            </a:r>
            <a:endParaRPr lang="en-GB" sz="3600" dirty="0" smtClean="0"/>
          </a:p>
          <a:p>
            <a:pPr marL="0" indent="0" algn="ctr">
              <a:buNone/>
            </a:pPr>
            <a:r>
              <a:rPr lang="en-GB" sz="3600" dirty="0" smtClean="0"/>
              <a:t>committee </a:t>
            </a:r>
            <a:r>
              <a:rPr lang="en-GB" sz="3600" dirty="0"/>
              <a:t>formed at the beginning </a:t>
            </a:r>
          </a:p>
          <a:p>
            <a:pPr marL="0" indent="0" algn="ctr">
              <a:buNone/>
            </a:pPr>
            <a:r>
              <a:rPr lang="en-GB" sz="3600" dirty="0" smtClean="0"/>
              <a:t>of </a:t>
            </a:r>
            <a:r>
              <a:rPr lang="en-GB" sz="3600" dirty="0"/>
              <a:t>the project.</a:t>
            </a:r>
            <a:endParaRPr lang="it-IT" sz="3600" dirty="0"/>
          </a:p>
        </p:txBody>
      </p:sp>
      <p:sp>
        <p:nvSpPr>
          <p:cNvPr id="8" name="Titolo 1"/>
          <p:cNvSpPr>
            <a:spLocks noGrp="1"/>
          </p:cNvSpPr>
          <p:nvPr>
            <p:ph type="title"/>
          </p:nvPr>
        </p:nvSpPr>
        <p:spPr>
          <a:xfrm>
            <a:off x="428596" y="428604"/>
            <a:ext cx="8229600" cy="1143000"/>
          </a:xfrm>
        </p:spPr>
        <p:txBody>
          <a:bodyPr>
            <a:normAutofit fontScale="90000"/>
          </a:bodyPr>
          <a:lstStyle/>
          <a:p>
            <a:pPr lvl="0" eaLnBrk="0" fontAlgn="base" hangingPunct="0">
              <a:spcAft>
                <a:spcPct val="0"/>
              </a:spcAft>
            </a:pPr>
            <a:r>
              <a:rPr kumimoji="0" lang="en-GB" sz="6700" b="1" i="0" u="none" strike="noStrike" cap="none" normalizeH="0" baseline="0" dirty="0" smtClean="0">
                <a:ln>
                  <a:noFill/>
                </a:ln>
                <a:solidFill>
                  <a:schemeClr val="accent1">
                    <a:lumMod val="75000"/>
                  </a:schemeClr>
                </a:solidFill>
                <a:effectLst>
                  <a:outerShdw blurRad="60007" dist="310007" dir="7680000" sy="30000" kx="1300200" algn="ctr" rotWithShape="0">
                    <a:prstClr val="black">
                      <a:alpha val="32000"/>
                    </a:prstClr>
                  </a:outerShdw>
                </a:effectLst>
                <a:latin typeface="Albertus Medium" pitchFamily="34" charset="0"/>
                <a:ea typeface="Times New Roman" pitchFamily="18" charset="0"/>
                <a:cs typeface="Arial" pitchFamily="34" charset="0"/>
              </a:rPr>
              <a:t>L.E.D. </a:t>
            </a:r>
            <a:r>
              <a:rPr kumimoji="0" lang="en-GB" sz="4900" b="1" i="0" u="none" strike="noStrike" cap="none" normalizeH="0" baseline="0" dirty="0" smtClean="0">
                <a:ln>
                  <a:noFill/>
                </a:ln>
                <a:solidFill>
                  <a:schemeClr val="accent1">
                    <a:lumMod val="75000"/>
                  </a:schemeClr>
                </a:solidFill>
                <a:effectLst>
                  <a:outerShdw blurRad="60007" dist="310007" dir="7680000" sy="30000" kx="1300200" algn="ctr" rotWithShape="0">
                    <a:prstClr val="black">
                      <a:alpha val="32000"/>
                    </a:prstClr>
                  </a:outerShdw>
                </a:effectLst>
                <a:latin typeface="Albertus Medium" pitchFamily="34" charset="0"/>
                <a:ea typeface="Times New Roman" pitchFamily="18" charset="0"/>
                <a:cs typeface="Arial" pitchFamily="34" charset="0"/>
              </a:rPr>
              <a:t>Laboratorial Education</a:t>
            </a:r>
            <a:r>
              <a:rPr kumimoji="0" lang="en-GB"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it-IT" sz="800" b="0" i="0" u="none" strike="noStrike" cap="none" normalizeH="0" baseline="0" dirty="0" smtClean="0">
                <a:ln>
                  <a:noFill/>
                </a:ln>
                <a:solidFill>
                  <a:schemeClr val="tx1"/>
                </a:solidFill>
                <a:effectLst/>
                <a:latin typeface="Arial" pitchFamily="34" charset="0"/>
              </a:rPr>
              <a:t/>
            </a:r>
            <a:br>
              <a:rPr kumimoji="0" lang="it-IT" sz="800" b="0" i="0" u="none" strike="noStrike" cap="none" normalizeH="0" baseline="0" dirty="0" smtClean="0">
                <a:ln>
                  <a:noFill/>
                </a:ln>
                <a:solidFill>
                  <a:schemeClr val="tx1"/>
                </a:solidFill>
                <a:effectLst/>
                <a:latin typeface="Arial" pitchFamily="34" charset="0"/>
              </a:rPr>
            </a:br>
            <a:r>
              <a:rPr kumimoji="0" lang="en-GB" sz="2200" b="0" i="0" u="none" strike="noStrike" cap="none" normalizeH="0" baseline="0" dirty="0" smtClean="0">
                <a:ln>
                  <a:noFill/>
                </a:ln>
                <a:solidFill>
                  <a:schemeClr val="accent1">
                    <a:lumMod val="75000"/>
                  </a:schemeClr>
                </a:solidFill>
                <a:effectLst/>
                <a:latin typeface="Albertus Medium" pitchFamily="34" charset="0"/>
                <a:ea typeface="Times New Roman" pitchFamily="18" charset="0"/>
                <a:cs typeface="Arial" pitchFamily="34" charset="0"/>
              </a:rPr>
              <a:t>Teachers’ Professionalism for motivational learning in community</a:t>
            </a:r>
            <a:r>
              <a:rPr kumimoji="0" lang="it-IT" b="0" i="0" u="none" strike="noStrike" cap="none" normalizeH="0" baseline="0" dirty="0" smtClean="0">
                <a:ln>
                  <a:noFill/>
                </a:ln>
                <a:solidFill>
                  <a:schemeClr val="tx1"/>
                </a:solidFill>
                <a:effectLst/>
                <a:latin typeface="Arial" pitchFamily="34" charset="0"/>
              </a:rPr>
              <a:t/>
            </a:r>
            <a:br>
              <a:rPr kumimoji="0" lang="it-IT" b="0" i="0" u="none" strike="noStrike" cap="none" normalizeH="0" baseline="0" dirty="0" smtClean="0">
                <a:ln>
                  <a:noFill/>
                </a:ln>
                <a:solidFill>
                  <a:schemeClr val="tx1"/>
                </a:solidFill>
                <a:effectLst/>
                <a:latin typeface="Arial" pitchFamily="34" charset="0"/>
              </a:rPr>
            </a:br>
            <a:endParaRPr lang="it-IT" dirty="0"/>
          </a:p>
        </p:txBody>
      </p:sp>
      <p:pic>
        <p:nvPicPr>
          <p:cNvPr id="6" name="Immagine 21" descr="nuovo logo I"/>
          <p:cNvPicPr>
            <a:picLocks noChangeAspect="1"/>
          </p:cNvPicPr>
          <p:nvPr/>
        </p:nvPicPr>
        <p:blipFill>
          <a:blip r:embed="rId2" cstate="print"/>
          <a:srcRect/>
          <a:stretch>
            <a:fillRect/>
          </a:stretch>
        </p:blipFill>
        <p:spPr bwMode="auto">
          <a:xfrm>
            <a:off x="8351313" y="1071546"/>
            <a:ext cx="792687" cy="785794"/>
          </a:xfrm>
          <a:prstGeom prst="rect">
            <a:avLst/>
          </a:prstGeom>
          <a:ln>
            <a:noFill/>
          </a:ln>
          <a:effectLst>
            <a:outerShdw blurRad="292100" dist="139700" dir="2700000" algn="tl" rotWithShape="0">
              <a:srgbClr val="333333">
                <a:alpha val="65000"/>
              </a:srgbClr>
            </a:outerShdw>
          </a:effectLst>
        </p:spPr>
      </p:pic>
      <p:sp>
        <p:nvSpPr>
          <p:cNvPr id="12" name="Segnaposto numero diapositiva 5"/>
          <p:cNvSpPr>
            <a:spLocks noGrp="1"/>
          </p:cNvSpPr>
          <p:nvPr>
            <p:ph type="sldNum" sz="quarter" idx="12"/>
          </p:nvPr>
        </p:nvSpPr>
        <p:spPr>
          <a:xfrm>
            <a:off x="7010400" y="6143644"/>
            <a:ext cx="2133600" cy="365125"/>
          </a:xfrm>
        </p:spPr>
        <p:txBody>
          <a:bodyPr/>
          <a:lstStyle/>
          <a:p>
            <a:pPr algn="ctr"/>
            <a:fld id="{58A0D8EF-CD69-40DE-8D2B-83A921B41CD3}" type="slidenum">
              <a:rPr lang="it-IT" sz="2400" b="1" smtClean="0">
                <a:solidFill>
                  <a:schemeClr val="tx1"/>
                </a:solidFill>
              </a:rPr>
              <a:pPr algn="ctr"/>
              <a:t>6</a:t>
            </a:fld>
            <a:endParaRPr lang="it-IT" sz="2400" b="1" dirty="0">
              <a:solidFill>
                <a:schemeClr val="tx1"/>
              </a:solidFill>
            </a:endParaRPr>
          </a:p>
        </p:txBody>
      </p:sp>
      <p:sp>
        <p:nvSpPr>
          <p:cNvPr id="9" name="Rectangle 3"/>
          <p:cNvSpPr>
            <a:spLocks noChangeArrowheads="1"/>
          </p:cNvSpPr>
          <p:nvPr/>
        </p:nvSpPr>
        <p:spPr bwMode="auto">
          <a:xfrm>
            <a:off x="0" y="6357958"/>
            <a:ext cx="9505950" cy="338554"/>
          </a:xfrm>
          <a:prstGeom prst="rect">
            <a:avLst/>
          </a:prstGeom>
          <a:noFill/>
          <a:ln w="9525">
            <a:noFill/>
            <a:miter lim="800000"/>
            <a:headEnd/>
            <a:tailEnd/>
          </a:ln>
        </p:spPr>
        <p:txBody>
          <a:bodyPr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rgbClr val="002060"/>
                </a:solidFill>
                <a:latin typeface="Calibri" pitchFamily="34" charset="0"/>
                <a:ea typeface="Times New Roman" pitchFamily="18" charset="0"/>
                <a:cs typeface="Arial" charset="0"/>
              </a:rPr>
              <a:t>  ©</a:t>
            </a:r>
            <a:r>
              <a:rPr lang="it-IT" sz="1600" b="1" dirty="0" smtClean="0">
                <a:solidFill>
                  <a:srgbClr val="002060"/>
                </a:solidFill>
                <a:latin typeface="Calibri" pitchFamily="34" charset="0"/>
                <a:ea typeface="Times New Roman" pitchFamily="18" charset="0"/>
                <a:cs typeface="Arial" charset="0"/>
              </a:rPr>
              <a:t>Copyright  </a:t>
            </a:r>
            <a:r>
              <a:rPr lang="it-IT" sz="1600" b="1" dirty="0" err="1" smtClean="0">
                <a:solidFill>
                  <a:srgbClr val="002060"/>
                </a:solidFill>
                <a:latin typeface="Calibri" pitchFamily="34" charset="0"/>
                <a:ea typeface="Times New Roman" pitchFamily="18" charset="0"/>
                <a:cs typeface="Arial" charset="0"/>
              </a:rPr>
              <a:t>I.S.P.E.F.</a:t>
            </a:r>
            <a:r>
              <a:rPr lang="it-IT" sz="1600" b="1" dirty="0" smtClean="0">
                <a:solidFill>
                  <a:srgbClr val="002060"/>
                </a:solidFill>
                <a:latin typeface="Calibri" pitchFamily="34" charset="0"/>
                <a:ea typeface="Times New Roman" pitchFamily="18" charset="0"/>
                <a:cs typeface="Arial" charset="0"/>
              </a:rPr>
              <a:t> - E.C.E. </a:t>
            </a:r>
            <a:r>
              <a:rPr lang="it-IT" sz="1600" b="1" dirty="0" err="1" smtClean="0">
                <a:solidFill>
                  <a:srgbClr val="002060"/>
                </a:solidFill>
                <a:latin typeface="Calibri" pitchFamily="34" charset="0"/>
                <a:ea typeface="Times New Roman" pitchFamily="18" charset="0"/>
                <a:cs typeface="Arial" charset="0"/>
              </a:rPr>
              <a:t>all</a:t>
            </a:r>
            <a:r>
              <a:rPr lang="it-IT" sz="1600" b="1" dirty="0" smtClean="0">
                <a:solidFill>
                  <a:srgbClr val="002060"/>
                </a:solidFill>
                <a:latin typeface="Calibri" pitchFamily="34" charset="0"/>
                <a:ea typeface="Times New Roman" pitchFamily="18" charset="0"/>
                <a:cs typeface="Arial" charset="0"/>
              </a:rPr>
              <a:t> right </a:t>
            </a:r>
            <a:r>
              <a:rPr lang="it-IT" sz="1600" b="1" dirty="0" err="1" smtClean="0">
                <a:solidFill>
                  <a:srgbClr val="002060"/>
                </a:solidFill>
                <a:latin typeface="Calibri" pitchFamily="34" charset="0"/>
                <a:ea typeface="Times New Roman" pitchFamily="18" charset="0"/>
                <a:cs typeface="Arial" charset="0"/>
              </a:rPr>
              <a:t>reserved</a:t>
            </a:r>
            <a:endParaRPr lang="it-IT" sz="1600" b="1" dirty="0" smtClean="0">
              <a:solidFill>
                <a:srgbClr val="002060"/>
              </a:solidFill>
              <a:latin typeface="Calibri" pitchFamily="34" charset="0"/>
              <a:ea typeface="Times New Roman" pitchFamily="18" charset="0"/>
              <a:cs typeface="Arial" charset="0"/>
            </a:endParaRPr>
          </a:p>
        </p:txBody>
      </p:sp>
      <p:pic>
        <p:nvPicPr>
          <p:cNvPr id="13" name="Immagine 12" descr="ececenter 01.10.2007.jpg"/>
          <p:cNvPicPr>
            <a:picLocks noChangeAspect="1"/>
          </p:cNvPicPr>
          <p:nvPr/>
        </p:nvPicPr>
        <p:blipFill>
          <a:blip r:embed="rId3"/>
          <a:stretch>
            <a:fillRect/>
          </a:stretch>
        </p:blipFill>
        <p:spPr>
          <a:xfrm>
            <a:off x="285720" y="5929330"/>
            <a:ext cx="1427485" cy="711573"/>
          </a:xfrm>
          <a:prstGeom prst="rect">
            <a:avLst/>
          </a:prstGeom>
        </p:spPr>
      </p:pic>
      <p:pic>
        <p:nvPicPr>
          <p:cNvPr id="14" name="Picture 2"/>
          <p:cNvPicPr>
            <a:picLocks noChangeAspect="1" noChangeArrowheads="1"/>
          </p:cNvPicPr>
          <p:nvPr/>
        </p:nvPicPr>
        <p:blipFill>
          <a:blip r:embed="rId4"/>
          <a:srcRect l="56397" t="53711" r="16747" b="34570"/>
          <a:stretch>
            <a:fillRect/>
          </a:stretch>
        </p:blipFill>
        <p:spPr bwMode="auto">
          <a:xfrm>
            <a:off x="3714744" y="5786454"/>
            <a:ext cx="2071702" cy="678013"/>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a:spLocks noGrp="1"/>
          </p:cNvSpPr>
          <p:nvPr>
            <p:ph idx="1"/>
          </p:nvPr>
        </p:nvSpPr>
        <p:spPr>
          <a:xfrm>
            <a:off x="500034" y="4000504"/>
            <a:ext cx="8229600" cy="1643074"/>
          </a:xfrm>
          <a:solidFill>
            <a:schemeClr val="accent3">
              <a:lumMod val="20000"/>
              <a:lumOff val="80000"/>
            </a:schemeClr>
          </a:solidFill>
          <a:ln w="3175">
            <a:solidFill>
              <a:schemeClr val="tx1"/>
            </a:solidFill>
          </a:ln>
        </p:spPr>
        <p:txBody>
          <a:bodyPr>
            <a:normAutofit fontScale="92500" lnSpcReduction="10000"/>
          </a:bodyPr>
          <a:lstStyle/>
          <a:p>
            <a:pPr marL="0" indent="0" algn="just">
              <a:buNone/>
            </a:pPr>
            <a:r>
              <a:rPr lang="en-GB" sz="2800" i="1" dirty="0" smtClean="0"/>
              <a:t>This </a:t>
            </a:r>
            <a:r>
              <a:rPr lang="en-GB" sz="2800" i="1" dirty="0"/>
              <a:t>project hopes to address the still critical gaps existing between different educational and training systems all over Europe, not only in organization and management, but even in teaching and training methodologies.</a:t>
            </a:r>
            <a:endParaRPr lang="it-IT" sz="2800" i="1" dirty="0"/>
          </a:p>
          <a:p>
            <a:pPr marL="0" indent="0" algn="ctr">
              <a:buNone/>
            </a:pPr>
            <a:endParaRPr lang="it-IT" sz="3600" dirty="0"/>
          </a:p>
        </p:txBody>
      </p:sp>
      <p:sp>
        <p:nvSpPr>
          <p:cNvPr id="7" name="Segnaposto contenuto 2"/>
          <p:cNvSpPr txBox="1">
            <a:spLocks/>
          </p:cNvSpPr>
          <p:nvPr/>
        </p:nvSpPr>
        <p:spPr>
          <a:xfrm>
            <a:off x="857224" y="1714488"/>
            <a:ext cx="7643866" cy="1928826"/>
          </a:xfrm>
          <a:prstGeom prst="rect">
            <a:avLst/>
          </a:prstGeom>
          <a:solidFill>
            <a:schemeClr val="accent3">
              <a:lumMod val="20000"/>
              <a:lumOff val="80000"/>
            </a:schemeClr>
          </a:solidFill>
          <a:ln w="9525">
            <a:solidFill>
              <a:schemeClr val="tx1"/>
            </a:solidFill>
          </a:ln>
        </p:spPr>
        <p:txBody>
          <a:bodyPr vert="horz" lIns="91440" tIns="45720" rIns="91440" bIns="45720" rtlCol="0">
            <a:normAutofit fontScale="850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600" b="0" i="1" u="sng" strike="noStrike" kern="1200" cap="none" spc="0" normalizeH="0" baseline="0" noProof="0" dirty="0" smtClean="0">
                <a:ln>
                  <a:noFill/>
                </a:ln>
                <a:solidFill>
                  <a:schemeClr val="tx1"/>
                </a:solidFill>
                <a:effectLst/>
                <a:uLnTx/>
                <a:uFillTx/>
                <a:latin typeface="+mn-lt"/>
                <a:ea typeface="+mn-ea"/>
                <a:cs typeface="+mn-cs"/>
              </a:rPr>
              <a:t>Priority 1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900" b="1" i="0" u="none" strike="noStrike" kern="1200" cap="none" spc="0" normalizeH="0" baseline="0" noProof="0" dirty="0" smtClean="0">
                <a:ln>
                  <a:noFill/>
                </a:ln>
                <a:solidFill>
                  <a:schemeClr val="tx1"/>
                </a:solidFill>
                <a:effectLst/>
                <a:uLnTx/>
                <a:uFillTx/>
                <a:latin typeface="+mn-lt"/>
                <a:ea typeface="+mn-ea"/>
                <a:cs typeface="+mn-cs"/>
              </a:rPr>
              <a:t>Improve the teacher’s, training’s and tutor’s capacities and competences </a:t>
            </a:r>
            <a:r>
              <a:rPr kumimoji="0" lang="en-GB" sz="3900" b="1" i="0" u="none" strike="noStrike" kern="1200" cap="none" spc="0" normalizeH="0" noProof="0" dirty="0" smtClean="0">
                <a:ln>
                  <a:noFill/>
                </a:ln>
                <a:solidFill>
                  <a:schemeClr val="tx1"/>
                </a:solidFill>
                <a:effectLst/>
                <a:uLnTx/>
                <a:uFillTx/>
                <a:latin typeface="+mn-lt"/>
                <a:ea typeface="+mn-ea"/>
                <a:cs typeface="+mn-cs"/>
              </a:rPr>
              <a:t> </a:t>
            </a:r>
            <a:r>
              <a:rPr kumimoji="0" lang="en-GB" sz="3900" b="1" i="0" u="none" strike="noStrike" kern="1200" cap="none" spc="0" normalizeH="0" baseline="0" noProof="0" dirty="0" smtClean="0">
                <a:ln>
                  <a:noFill/>
                </a:ln>
                <a:solidFill>
                  <a:schemeClr val="tx1"/>
                </a:solidFill>
                <a:effectLst/>
                <a:uLnTx/>
                <a:uFillTx/>
                <a:latin typeface="+mn-lt"/>
                <a:ea typeface="+mn-ea"/>
                <a:cs typeface="+mn-cs"/>
              </a:rPr>
              <a:t>of education and training</a:t>
            </a:r>
            <a:endParaRPr kumimoji="0" lang="it-IT" sz="39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t-IT" sz="3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Titolo 1"/>
          <p:cNvSpPr>
            <a:spLocks noGrp="1"/>
          </p:cNvSpPr>
          <p:nvPr>
            <p:ph type="title"/>
          </p:nvPr>
        </p:nvSpPr>
        <p:spPr>
          <a:xfrm>
            <a:off x="428596" y="428604"/>
            <a:ext cx="8229600" cy="1143000"/>
          </a:xfrm>
        </p:spPr>
        <p:txBody>
          <a:bodyPr>
            <a:normAutofit fontScale="90000"/>
          </a:bodyPr>
          <a:lstStyle/>
          <a:p>
            <a:pPr lvl="0" eaLnBrk="0" fontAlgn="base" hangingPunct="0">
              <a:spcAft>
                <a:spcPct val="0"/>
              </a:spcAft>
            </a:pPr>
            <a:r>
              <a:rPr kumimoji="0" lang="en-GB" sz="6700" b="1" i="0" u="none" strike="noStrike" cap="none" normalizeH="0" baseline="0" dirty="0" smtClean="0">
                <a:ln>
                  <a:noFill/>
                </a:ln>
                <a:solidFill>
                  <a:schemeClr val="accent1">
                    <a:lumMod val="75000"/>
                  </a:schemeClr>
                </a:solidFill>
                <a:effectLst>
                  <a:outerShdw blurRad="60007" dist="310007" dir="7680000" sy="30000" kx="1300200" algn="ctr" rotWithShape="0">
                    <a:prstClr val="black">
                      <a:alpha val="32000"/>
                    </a:prstClr>
                  </a:outerShdw>
                </a:effectLst>
                <a:latin typeface="Albertus Medium" pitchFamily="34" charset="0"/>
                <a:ea typeface="Times New Roman" pitchFamily="18" charset="0"/>
                <a:cs typeface="Arial" pitchFamily="34" charset="0"/>
              </a:rPr>
              <a:t>L.E.D. </a:t>
            </a:r>
            <a:r>
              <a:rPr kumimoji="0" lang="en-GB" sz="4900" b="1" i="0" u="none" strike="noStrike" cap="none" normalizeH="0" baseline="0" dirty="0" smtClean="0">
                <a:ln>
                  <a:noFill/>
                </a:ln>
                <a:solidFill>
                  <a:schemeClr val="accent1">
                    <a:lumMod val="75000"/>
                  </a:schemeClr>
                </a:solidFill>
                <a:effectLst>
                  <a:outerShdw blurRad="60007" dist="310007" dir="7680000" sy="30000" kx="1300200" algn="ctr" rotWithShape="0">
                    <a:prstClr val="black">
                      <a:alpha val="32000"/>
                    </a:prstClr>
                  </a:outerShdw>
                </a:effectLst>
                <a:latin typeface="Albertus Medium" pitchFamily="34" charset="0"/>
                <a:ea typeface="Times New Roman" pitchFamily="18" charset="0"/>
                <a:cs typeface="Arial" pitchFamily="34" charset="0"/>
              </a:rPr>
              <a:t>Laboratorial Education</a:t>
            </a:r>
            <a:r>
              <a:rPr kumimoji="0" lang="en-GB"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it-IT" sz="800" b="0" i="0" u="none" strike="noStrike" cap="none" normalizeH="0" baseline="0" dirty="0" smtClean="0">
                <a:ln>
                  <a:noFill/>
                </a:ln>
                <a:solidFill>
                  <a:schemeClr val="tx1"/>
                </a:solidFill>
                <a:effectLst/>
                <a:latin typeface="Arial" pitchFamily="34" charset="0"/>
              </a:rPr>
              <a:t/>
            </a:r>
            <a:br>
              <a:rPr kumimoji="0" lang="it-IT" sz="800" b="0" i="0" u="none" strike="noStrike" cap="none" normalizeH="0" baseline="0" dirty="0" smtClean="0">
                <a:ln>
                  <a:noFill/>
                </a:ln>
                <a:solidFill>
                  <a:schemeClr val="tx1"/>
                </a:solidFill>
                <a:effectLst/>
                <a:latin typeface="Arial" pitchFamily="34" charset="0"/>
              </a:rPr>
            </a:br>
            <a:r>
              <a:rPr kumimoji="0" lang="en-GB" sz="2200" b="0" i="0" u="none" strike="noStrike" cap="none" normalizeH="0" baseline="0" dirty="0" smtClean="0">
                <a:ln>
                  <a:noFill/>
                </a:ln>
                <a:solidFill>
                  <a:schemeClr val="accent1">
                    <a:lumMod val="75000"/>
                  </a:schemeClr>
                </a:solidFill>
                <a:effectLst/>
                <a:latin typeface="Albertus Medium" pitchFamily="34" charset="0"/>
                <a:ea typeface="Times New Roman" pitchFamily="18" charset="0"/>
                <a:cs typeface="Arial" pitchFamily="34" charset="0"/>
              </a:rPr>
              <a:t>Teachers’ Professionalism for motivational learning in community</a:t>
            </a:r>
            <a:r>
              <a:rPr kumimoji="0" lang="it-IT" b="0" i="0" u="none" strike="noStrike" cap="none" normalizeH="0" baseline="0" dirty="0" smtClean="0">
                <a:ln>
                  <a:noFill/>
                </a:ln>
                <a:solidFill>
                  <a:schemeClr val="tx1"/>
                </a:solidFill>
                <a:effectLst/>
                <a:latin typeface="Arial" pitchFamily="34" charset="0"/>
              </a:rPr>
              <a:t/>
            </a:r>
            <a:br>
              <a:rPr kumimoji="0" lang="it-IT" b="0" i="0" u="none" strike="noStrike" cap="none" normalizeH="0" baseline="0" dirty="0" smtClean="0">
                <a:ln>
                  <a:noFill/>
                </a:ln>
                <a:solidFill>
                  <a:schemeClr val="tx1"/>
                </a:solidFill>
                <a:effectLst/>
                <a:latin typeface="Arial" pitchFamily="34" charset="0"/>
              </a:rPr>
            </a:br>
            <a:endParaRPr lang="it-IT" dirty="0"/>
          </a:p>
        </p:txBody>
      </p:sp>
      <p:pic>
        <p:nvPicPr>
          <p:cNvPr id="8" name="Immagine 21" descr="nuovo logo I"/>
          <p:cNvPicPr>
            <a:picLocks noChangeAspect="1"/>
          </p:cNvPicPr>
          <p:nvPr/>
        </p:nvPicPr>
        <p:blipFill>
          <a:blip r:embed="rId2" cstate="print"/>
          <a:srcRect/>
          <a:stretch>
            <a:fillRect/>
          </a:stretch>
        </p:blipFill>
        <p:spPr bwMode="auto">
          <a:xfrm>
            <a:off x="8143900" y="1142984"/>
            <a:ext cx="792687" cy="785794"/>
          </a:xfrm>
          <a:prstGeom prst="rect">
            <a:avLst/>
          </a:prstGeom>
          <a:ln>
            <a:noFill/>
          </a:ln>
          <a:effectLst>
            <a:outerShdw blurRad="292100" dist="139700" dir="2700000" algn="tl" rotWithShape="0">
              <a:srgbClr val="333333">
                <a:alpha val="65000"/>
              </a:srgbClr>
            </a:outerShdw>
          </a:effectLst>
        </p:spPr>
      </p:pic>
      <p:sp>
        <p:nvSpPr>
          <p:cNvPr id="14" name="Segnaposto numero diapositiva 5"/>
          <p:cNvSpPr>
            <a:spLocks noGrp="1"/>
          </p:cNvSpPr>
          <p:nvPr>
            <p:ph type="sldNum" sz="quarter" idx="12"/>
          </p:nvPr>
        </p:nvSpPr>
        <p:spPr>
          <a:xfrm>
            <a:off x="7010400" y="6143644"/>
            <a:ext cx="2133600" cy="365125"/>
          </a:xfrm>
        </p:spPr>
        <p:txBody>
          <a:bodyPr/>
          <a:lstStyle/>
          <a:p>
            <a:pPr algn="ctr"/>
            <a:fld id="{58A0D8EF-CD69-40DE-8D2B-83A921B41CD3}" type="slidenum">
              <a:rPr lang="it-IT" sz="2400" b="1" smtClean="0">
                <a:solidFill>
                  <a:schemeClr val="tx1"/>
                </a:solidFill>
              </a:rPr>
              <a:pPr algn="ctr"/>
              <a:t>7</a:t>
            </a:fld>
            <a:endParaRPr lang="it-IT" sz="2400" b="1" dirty="0">
              <a:solidFill>
                <a:schemeClr val="tx1"/>
              </a:solidFill>
            </a:endParaRPr>
          </a:p>
        </p:txBody>
      </p:sp>
      <p:sp>
        <p:nvSpPr>
          <p:cNvPr id="9" name="Rectangle 3"/>
          <p:cNvSpPr>
            <a:spLocks noChangeArrowheads="1"/>
          </p:cNvSpPr>
          <p:nvPr/>
        </p:nvSpPr>
        <p:spPr bwMode="auto">
          <a:xfrm>
            <a:off x="0" y="6357958"/>
            <a:ext cx="9505950" cy="338554"/>
          </a:xfrm>
          <a:prstGeom prst="rect">
            <a:avLst/>
          </a:prstGeom>
          <a:noFill/>
          <a:ln w="9525">
            <a:noFill/>
            <a:miter lim="800000"/>
            <a:headEnd/>
            <a:tailEnd/>
          </a:ln>
        </p:spPr>
        <p:txBody>
          <a:bodyPr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rgbClr val="002060"/>
                </a:solidFill>
                <a:latin typeface="Calibri" pitchFamily="34" charset="0"/>
                <a:ea typeface="Times New Roman" pitchFamily="18" charset="0"/>
                <a:cs typeface="Arial" charset="0"/>
              </a:rPr>
              <a:t>  ©</a:t>
            </a:r>
            <a:r>
              <a:rPr lang="it-IT" sz="1600" b="1" dirty="0" smtClean="0">
                <a:solidFill>
                  <a:srgbClr val="002060"/>
                </a:solidFill>
                <a:latin typeface="Calibri" pitchFamily="34" charset="0"/>
                <a:ea typeface="Times New Roman" pitchFamily="18" charset="0"/>
                <a:cs typeface="Arial" charset="0"/>
              </a:rPr>
              <a:t>Copyright  </a:t>
            </a:r>
            <a:r>
              <a:rPr lang="it-IT" sz="1600" b="1" dirty="0" err="1" smtClean="0">
                <a:solidFill>
                  <a:srgbClr val="002060"/>
                </a:solidFill>
                <a:latin typeface="Calibri" pitchFamily="34" charset="0"/>
                <a:ea typeface="Times New Roman" pitchFamily="18" charset="0"/>
                <a:cs typeface="Arial" charset="0"/>
              </a:rPr>
              <a:t>I.S.P.E.F.</a:t>
            </a:r>
            <a:r>
              <a:rPr lang="it-IT" sz="1600" b="1" dirty="0" smtClean="0">
                <a:solidFill>
                  <a:srgbClr val="002060"/>
                </a:solidFill>
                <a:latin typeface="Calibri" pitchFamily="34" charset="0"/>
                <a:ea typeface="Times New Roman" pitchFamily="18" charset="0"/>
                <a:cs typeface="Arial" charset="0"/>
              </a:rPr>
              <a:t> - E.C.E. </a:t>
            </a:r>
            <a:r>
              <a:rPr lang="it-IT" sz="1600" b="1" dirty="0" err="1" smtClean="0">
                <a:solidFill>
                  <a:srgbClr val="002060"/>
                </a:solidFill>
                <a:latin typeface="Calibri" pitchFamily="34" charset="0"/>
                <a:ea typeface="Times New Roman" pitchFamily="18" charset="0"/>
                <a:cs typeface="Arial" charset="0"/>
              </a:rPr>
              <a:t>all</a:t>
            </a:r>
            <a:r>
              <a:rPr lang="it-IT" sz="1600" b="1" dirty="0" smtClean="0">
                <a:solidFill>
                  <a:srgbClr val="002060"/>
                </a:solidFill>
                <a:latin typeface="Calibri" pitchFamily="34" charset="0"/>
                <a:ea typeface="Times New Roman" pitchFamily="18" charset="0"/>
                <a:cs typeface="Arial" charset="0"/>
              </a:rPr>
              <a:t> right </a:t>
            </a:r>
            <a:r>
              <a:rPr lang="it-IT" sz="1600" b="1" dirty="0" err="1" smtClean="0">
                <a:solidFill>
                  <a:srgbClr val="002060"/>
                </a:solidFill>
                <a:latin typeface="Calibri" pitchFamily="34" charset="0"/>
                <a:ea typeface="Times New Roman" pitchFamily="18" charset="0"/>
                <a:cs typeface="Arial" charset="0"/>
              </a:rPr>
              <a:t>reserved</a:t>
            </a:r>
            <a:endParaRPr lang="it-IT" sz="1600" b="1" dirty="0" smtClean="0">
              <a:solidFill>
                <a:srgbClr val="002060"/>
              </a:solidFill>
              <a:latin typeface="Calibri" pitchFamily="34" charset="0"/>
              <a:ea typeface="Times New Roman" pitchFamily="18" charset="0"/>
              <a:cs typeface="Arial" charset="0"/>
            </a:endParaRPr>
          </a:p>
        </p:txBody>
      </p:sp>
      <p:pic>
        <p:nvPicPr>
          <p:cNvPr id="11" name="Immagine 10" descr="ececenter 01.10.2007.jpg"/>
          <p:cNvPicPr>
            <a:picLocks noChangeAspect="1"/>
          </p:cNvPicPr>
          <p:nvPr/>
        </p:nvPicPr>
        <p:blipFill>
          <a:blip r:embed="rId3"/>
          <a:stretch>
            <a:fillRect/>
          </a:stretch>
        </p:blipFill>
        <p:spPr>
          <a:xfrm>
            <a:off x="285720" y="5929330"/>
            <a:ext cx="1427485" cy="711573"/>
          </a:xfrm>
          <a:prstGeom prst="rect">
            <a:avLst/>
          </a:prstGeom>
        </p:spPr>
      </p:pic>
      <p:pic>
        <p:nvPicPr>
          <p:cNvPr id="15" name="Picture 2"/>
          <p:cNvPicPr>
            <a:picLocks noChangeAspect="1" noChangeArrowheads="1"/>
          </p:cNvPicPr>
          <p:nvPr/>
        </p:nvPicPr>
        <p:blipFill>
          <a:blip r:embed="rId4"/>
          <a:srcRect l="56397" t="53711" r="16747" b="34570"/>
          <a:stretch>
            <a:fillRect/>
          </a:stretch>
        </p:blipFill>
        <p:spPr bwMode="auto">
          <a:xfrm>
            <a:off x="3714744" y="5786454"/>
            <a:ext cx="2071702" cy="678013"/>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a:spLocks noGrp="1"/>
          </p:cNvSpPr>
          <p:nvPr>
            <p:ph idx="1"/>
          </p:nvPr>
        </p:nvSpPr>
        <p:spPr>
          <a:xfrm>
            <a:off x="428596" y="1714488"/>
            <a:ext cx="8229600" cy="3429024"/>
          </a:xfrm>
          <a:solidFill>
            <a:schemeClr val="accent3">
              <a:lumMod val="20000"/>
              <a:lumOff val="80000"/>
            </a:schemeClr>
          </a:solidFill>
          <a:ln>
            <a:solidFill>
              <a:schemeClr val="tx1"/>
            </a:solidFill>
          </a:ln>
        </p:spPr>
        <p:txBody>
          <a:bodyPr>
            <a:normAutofit/>
          </a:bodyPr>
          <a:lstStyle/>
          <a:p>
            <a:pPr algn="ctr">
              <a:buNone/>
            </a:pPr>
            <a:r>
              <a:rPr lang="en-GB" sz="3600" i="1" u="sng" dirty="0" smtClean="0"/>
              <a:t>Priority 2</a:t>
            </a:r>
          </a:p>
          <a:p>
            <a:pPr marL="0" indent="0" algn="ctr">
              <a:buNone/>
            </a:pPr>
            <a:r>
              <a:rPr lang="en-GB" sz="4000" b="1" dirty="0"/>
              <a:t>I</a:t>
            </a:r>
            <a:r>
              <a:rPr lang="en-GB" sz="4000" b="1" dirty="0" smtClean="0"/>
              <a:t>mprove </a:t>
            </a:r>
            <a:r>
              <a:rPr lang="en-GB" sz="4000" b="1" dirty="0"/>
              <a:t>the quality of access to and openness of education and training </a:t>
            </a:r>
            <a:r>
              <a:rPr lang="en-GB" sz="4000" b="1" dirty="0" smtClean="0"/>
              <a:t>systems </a:t>
            </a:r>
            <a:r>
              <a:rPr lang="en-GB" sz="4000" b="1" dirty="0"/>
              <a:t>in Europe.</a:t>
            </a:r>
            <a:endParaRPr lang="it-IT" sz="4000" b="1" dirty="0"/>
          </a:p>
          <a:p>
            <a:pPr marL="0" indent="0" algn="ctr">
              <a:buNone/>
            </a:pPr>
            <a:endParaRPr lang="it-IT" sz="3600" dirty="0"/>
          </a:p>
        </p:txBody>
      </p:sp>
      <p:sp>
        <p:nvSpPr>
          <p:cNvPr id="8" name="Titolo 1"/>
          <p:cNvSpPr>
            <a:spLocks noGrp="1"/>
          </p:cNvSpPr>
          <p:nvPr>
            <p:ph type="title"/>
          </p:nvPr>
        </p:nvSpPr>
        <p:spPr>
          <a:xfrm>
            <a:off x="428596" y="428604"/>
            <a:ext cx="8229600" cy="1143000"/>
          </a:xfrm>
        </p:spPr>
        <p:txBody>
          <a:bodyPr>
            <a:normAutofit fontScale="90000"/>
          </a:bodyPr>
          <a:lstStyle/>
          <a:p>
            <a:pPr lvl="0" eaLnBrk="0" fontAlgn="base" hangingPunct="0">
              <a:spcAft>
                <a:spcPct val="0"/>
              </a:spcAft>
            </a:pPr>
            <a:r>
              <a:rPr kumimoji="0" lang="en-GB" sz="6700" b="1" i="0" u="none" strike="noStrike" cap="none" normalizeH="0" baseline="0" dirty="0" smtClean="0">
                <a:ln>
                  <a:noFill/>
                </a:ln>
                <a:solidFill>
                  <a:schemeClr val="accent1">
                    <a:lumMod val="75000"/>
                  </a:schemeClr>
                </a:solidFill>
                <a:effectLst>
                  <a:outerShdw blurRad="60007" dist="310007" dir="7680000" sy="30000" kx="1300200" algn="ctr" rotWithShape="0">
                    <a:prstClr val="black">
                      <a:alpha val="32000"/>
                    </a:prstClr>
                  </a:outerShdw>
                </a:effectLst>
                <a:latin typeface="Albertus Medium" pitchFamily="34" charset="0"/>
                <a:ea typeface="Times New Roman" pitchFamily="18" charset="0"/>
                <a:cs typeface="Arial" pitchFamily="34" charset="0"/>
              </a:rPr>
              <a:t>L.E.D. </a:t>
            </a:r>
            <a:r>
              <a:rPr kumimoji="0" lang="en-GB" sz="4900" b="1" i="0" u="none" strike="noStrike" cap="none" normalizeH="0" baseline="0" dirty="0" smtClean="0">
                <a:ln>
                  <a:noFill/>
                </a:ln>
                <a:solidFill>
                  <a:schemeClr val="accent1">
                    <a:lumMod val="75000"/>
                  </a:schemeClr>
                </a:solidFill>
                <a:effectLst>
                  <a:outerShdw blurRad="60007" dist="310007" dir="7680000" sy="30000" kx="1300200" algn="ctr" rotWithShape="0">
                    <a:prstClr val="black">
                      <a:alpha val="32000"/>
                    </a:prstClr>
                  </a:outerShdw>
                </a:effectLst>
                <a:latin typeface="Albertus Medium" pitchFamily="34" charset="0"/>
                <a:ea typeface="Times New Roman" pitchFamily="18" charset="0"/>
                <a:cs typeface="Arial" pitchFamily="34" charset="0"/>
              </a:rPr>
              <a:t>Laboratorial Education</a:t>
            </a:r>
            <a:r>
              <a:rPr kumimoji="0" lang="en-GB"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it-IT" sz="800" b="0" i="0" u="none" strike="noStrike" cap="none" normalizeH="0" baseline="0" dirty="0" smtClean="0">
                <a:ln>
                  <a:noFill/>
                </a:ln>
                <a:solidFill>
                  <a:schemeClr val="tx1"/>
                </a:solidFill>
                <a:effectLst/>
                <a:latin typeface="Arial" pitchFamily="34" charset="0"/>
              </a:rPr>
              <a:t/>
            </a:r>
            <a:br>
              <a:rPr kumimoji="0" lang="it-IT" sz="800" b="0" i="0" u="none" strike="noStrike" cap="none" normalizeH="0" baseline="0" dirty="0" smtClean="0">
                <a:ln>
                  <a:noFill/>
                </a:ln>
                <a:solidFill>
                  <a:schemeClr val="tx1"/>
                </a:solidFill>
                <a:effectLst/>
                <a:latin typeface="Arial" pitchFamily="34" charset="0"/>
              </a:rPr>
            </a:br>
            <a:r>
              <a:rPr kumimoji="0" lang="en-GB" sz="2200" b="0" i="0" u="none" strike="noStrike" cap="none" normalizeH="0" baseline="0" dirty="0" smtClean="0">
                <a:ln>
                  <a:noFill/>
                </a:ln>
                <a:solidFill>
                  <a:schemeClr val="accent1">
                    <a:lumMod val="75000"/>
                  </a:schemeClr>
                </a:solidFill>
                <a:effectLst/>
                <a:latin typeface="Albertus Medium" pitchFamily="34" charset="0"/>
                <a:ea typeface="Times New Roman" pitchFamily="18" charset="0"/>
                <a:cs typeface="Arial" pitchFamily="34" charset="0"/>
              </a:rPr>
              <a:t>Teachers’ Professionalism for motivational learning in community</a:t>
            </a:r>
            <a:r>
              <a:rPr kumimoji="0" lang="it-IT" b="0" i="0" u="none" strike="noStrike" cap="none" normalizeH="0" baseline="0" dirty="0" smtClean="0">
                <a:ln>
                  <a:noFill/>
                </a:ln>
                <a:solidFill>
                  <a:schemeClr val="tx1"/>
                </a:solidFill>
                <a:effectLst/>
                <a:latin typeface="Arial" pitchFamily="34" charset="0"/>
              </a:rPr>
              <a:t/>
            </a:r>
            <a:br>
              <a:rPr kumimoji="0" lang="it-IT" b="0" i="0" u="none" strike="noStrike" cap="none" normalizeH="0" baseline="0" dirty="0" smtClean="0">
                <a:ln>
                  <a:noFill/>
                </a:ln>
                <a:solidFill>
                  <a:schemeClr val="tx1"/>
                </a:solidFill>
                <a:effectLst/>
                <a:latin typeface="Arial" pitchFamily="34" charset="0"/>
              </a:rPr>
            </a:br>
            <a:endParaRPr lang="it-IT" dirty="0"/>
          </a:p>
        </p:txBody>
      </p:sp>
      <p:pic>
        <p:nvPicPr>
          <p:cNvPr id="6" name="Immagine 21" descr="nuovo logo I"/>
          <p:cNvPicPr>
            <a:picLocks noChangeAspect="1"/>
          </p:cNvPicPr>
          <p:nvPr/>
        </p:nvPicPr>
        <p:blipFill>
          <a:blip r:embed="rId2" cstate="print"/>
          <a:srcRect/>
          <a:stretch>
            <a:fillRect/>
          </a:stretch>
        </p:blipFill>
        <p:spPr bwMode="auto">
          <a:xfrm>
            <a:off x="8351313" y="1071546"/>
            <a:ext cx="792687" cy="785794"/>
          </a:xfrm>
          <a:prstGeom prst="rect">
            <a:avLst/>
          </a:prstGeom>
          <a:ln>
            <a:noFill/>
          </a:ln>
          <a:effectLst>
            <a:outerShdw blurRad="292100" dist="139700" dir="2700000" algn="tl" rotWithShape="0">
              <a:srgbClr val="333333">
                <a:alpha val="65000"/>
              </a:srgbClr>
            </a:outerShdw>
          </a:effectLst>
        </p:spPr>
      </p:pic>
      <p:sp>
        <p:nvSpPr>
          <p:cNvPr id="12" name="Segnaposto numero diapositiva 5"/>
          <p:cNvSpPr>
            <a:spLocks noGrp="1"/>
          </p:cNvSpPr>
          <p:nvPr>
            <p:ph type="sldNum" sz="quarter" idx="12"/>
          </p:nvPr>
        </p:nvSpPr>
        <p:spPr>
          <a:xfrm>
            <a:off x="7010400" y="6143644"/>
            <a:ext cx="2133600" cy="365125"/>
          </a:xfrm>
        </p:spPr>
        <p:txBody>
          <a:bodyPr/>
          <a:lstStyle/>
          <a:p>
            <a:pPr algn="ctr"/>
            <a:fld id="{58A0D8EF-CD69-40DE-8D2B-83A921B41CD3}" type="slidenum">
              <a:rPr lang="it-IT" sz="2400" b="1" smtClean="0">
                <a:solidFill>
                  <a:schemeClr val="tx1"/>
                </a:solidFill>
              </a:rPr>
              <a:pPr algn="ctr"/>
              <a:t>8</a:t>
            </a:fld>
            <a:endParaRPr lang="it-IT" sz="2400" b="1" dirty="0">
              <a:solidFill>
                <a:schemeClr val="tx1"/>
              </a:solidFill>
            </a:endParaRPr>
          </a:p>
        </p:txBody>
      </p:sp>
      <p:sp>
        <p:nvSpPr>
          <p:cNvPr id="9" name="Rectangle 3"/>
          <p:cNvSpPr>
            <a:spLocks noChangeArrowheads="1"/>
          </p:cNvSpPr>
          <p:nvPr/>
        </p:nvSpPr>
        <p:spPr bwMode="auto">
          <a:xfrm>
            <a:off x="0" y="6357958"/>
            <a:ext cx="9505950" cy="338554"/>
          </a:xfrm>
          <a:prstGeom prst="rect">
            <a:avLst/>
          </a:prstGeom>
          <a:noFill/>
          <a:ln w="9525">
            <a:noFill/>
            <a:miter lim="800000"/>
            <a:headEnd/>
            <a:tailEnd/>
          </a:ln>
        </p:spPr>
        <p:txBody>
          <a:bodyPr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rgbClr val="002060"/>
                </a:solidFill>
                <a:latin typeface="Calibri" pitchFamily="34" charset="0"/>
                <a:ea typeface="Times New Roman" pitchFamily="18" charset="0"/>
                <a:cs typeface="Arial" charset="0"/>
              </a:rPr>
              <a:t>  ©</a:t>
            </a:r>
            <a:r>
              <a:rPr lang="it-IT" sz="1600" b="1" dirty="0" smtClean="0">
                <a:solidFill>
                  <a:srgbClr val="002060"/>
                </a:solidFill>
                <a:latin typeface="Calibri" pitchFamily="34" charset="0"/>
                <a:ea typeface="Times New Roman" pitchFamily="18" charset="0"/>
                <a:cs typeface="Arial" charset="0"/>
              </a:rPr>
              <a:t>Copyright  </a:t>
            </a:r>
            <a:r>
              <a:rPr lang="it-IT" sz="1600" b="1" dirty="0" err="1" smtClean="0">
                <a:solidFill>
                  <a:srgbClr val="002060"/>
                </a:solidFill>
                <a:latin typeface="Calibri" pitchFamily="34" charset="0"/>
                <a:ea typeface="Times New Roman" pitchFamily="18" charset="0"/>
                <a:cs typeface="Arial" charset="0"/>
              </a:rPr>
              <a:t>I.S.P.E.F.</a:t>
            </a:r>
            <a:r>
              <a:rPr lang="it-IT" sz="1600" b="1" dirty="0" smtClean="0">
                <a:solidFill>
                  <a:srgbClr val="002060"/>
                </a:solidFill>
                <a:latin typeface="Calibri" pitchFamily="34" charset="0"/>
                <a:ea typeface="Times New Roman" pitchFamily="18" charset="0"/>
                <a:cs typeface="Arial" charset="0"/>
              </a:rPr>
              <a:t> - E.C.E. </a:t>
            </a:r>
            <a:r>
              <a:rPr lang="it-IT" sz="1600" b="1" dirty="0" err="1" smtClean="0">
                <a:solidFill>
                  <a:srgbClr val="002060"/>
                </a:solidFill>
                <a:latin typeface="Calibri" pitchFamily="34" charset="0"/>
                <a:ea typeface="Times New Roman" pitchFamily="18" charset="0"/>
                <a:cs typeface="Arial" charset="0"/>
              </a:rPr>
              <a:t>all</a:t>
            </a:r>
            <a:r>
              <a:rPr lang="it-IT" sz="1600" b="1" dirty="0" smtClean="0">
                <a:solidFill>
                  <a:srgbClr val="002060"/>
                </a:solidFill>
                <a:latin typeface="Calibri" pitchFamily="34" charset="0"/>
                <a:ea typeface="Times New Roman" pitchFamily="18" charset="0"/>
                <a:cs typeface="Arial" charset="0"/>
              </a:rPr>
              <a:t> right </a:t>
            </a:r>
            <a:r>
              <a:rPr lang="it-IT" sz="1600" b="1" dirty="0" err="1" smtClean="0">
                <a:solidFill>
                  <a:srgbClr val="002060"/>
                </a:solidFill>
                <a:latin typeface="Calibri" pitchFamily="34" charset="0"/>
                <a:ea typeface="Times New Roman" pitchFamily="18" charset="0"/>
                <a:cs typeface="Arial" charset="0"/>
              </a:rPr>
              <a:t>reserved</a:t>
            </a:r>
            <a:endParaRPr lang="it-IT" sz="1600" b="1" dirty="0" smtClean="0">
              <a:solidFill>
                <a:srgbClr val="002060"/>
              </a:solidFill>
              <a:latin typeface="Calibri" pitchFamily="34" charset="0"/>
              <a:ea typeface="Times New Roman" pitchFamily="18" charset="0"/>
              <a:cs typeface="Arial" charset="0"/>
            </a:endParaRPr>
          </a:p>
        </p:txBody>
      </p:sp>
      <p:pic>
        <p:nvPicPr>
          <p:cNvPr id="13" name="Immagine 12" descr="ececenter 01.10.2007.jpg"/>
          <p:cNvPicPr>
            <a:picLocks noChangeAspect="1"/>
          </p:cNvPicPr>
          <p:nvPr/>
        </p:nvPicPr>
        <p:blipFill>
          <a:blip r:embed="rId3"/>
          <a:stretch>
            <a:fillRect/>
          </a:stretch>
        </p:blipFill>
        <p:spPr>
          <a:xfrm>
            <a:off x="285720" y="5929330"/>
            <a:ext cx="1427485" cy="711573"/>
          </a:xfrm>
          <a:prstGeom prst="rect">
            <a:avLst/>
          </a:prstGeom>
        </p:spPr>
      </p:pic>
      <p:pic>
        <p:nvPicPr>
          <p:cNvPr id="14" name="Picture 2"/>
          <p:cNvPicPr>
            <a:picLocks noChangeAspect="1" noChangeArrowheads="1"/>
          </p:cNvPicPr>
          <p:nvPr/>
        </p:nvPicPr>
        <p:blipFill>
          <a:blip r:embed="rId4"/>
          <a:srcRect l="56397" t="53711" r="16747" b="34570"/>
          <a:stretch>
            <a:fillRect/>
          </a:stretch>
        </p:blipFill>
        <p:spPr bwMode="auto">
          <a:xfrm>
            <a:off x="3714744" y="5786454"/>
            <a:ext cx="2071702" cy="678013"/>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a:spLocks noGrp="1"/>
          </p:cNvSpPr>
          <p:nvPr>
            <p:ph idx="1"/>
          </p:nvPr>
        </p:nvSpPr>
        <p:spPr>
          <a:xfrm>
            <a:off x="428596" y="1500174"/>
            <a:ext cx="8429684" cy="4214842"/>
          </a:xfrm>
          <a:solidFill>
            <a:schemeClr val="accent3">
              <a:lumMod val="20000"/>
              <a:lumOff val="80000"/>
            </a:schemeClr>
          </a:solidFill>
          <a:ln w="3175">
            <a:solidFill>
              <a:schemeClr val="tx1"/>
            </a:solidFill>
          </a:ln>
        </p:spPr>
        <p:txBody>
          <a:bodyPr>
            <a:normAutofit fontScale="40000" lnSpcReduction="20000"/>
          </a:bodyPr>
          <a:lstStyle/>
          <a:p>
            <a:pPr algn="ctr">
              <a:buNone/>
            </a:pPr>
            <a:r>
              <a:rPr lang="en-GB" sz="8400" b="1" i="1" dirty="0" smtClean="0">
                <a:solidFill>
                  <a:schemeClr val="accent1">
                    <a:lumMod val="50000"/>
                  </a:schemeClr>
                </a:solidFill>
              </a:rPr>
              <a:t>The </a:t>
            </a:r>
            <a:r>
              <a:rPr lang="en-GB" sz="8400" b="1" i="1" dirty="0">
                <a:solidFill>
                  <a:schemeClr val="accent1">
                    <a:lumMod val="50000"/>
                  </a:schemeClr>
                </a:solidFill>
              </a:rPr>
              <a:t>project will be realised </a:t>
            </a:r>
            <a:endParaRPr lang="en-GB" sz="8400" b="1" i="1" dirty="0" smtClean="0">
              <a:solidFill>
                <a:schemeClr val="accent1">
                  <a:lumMod val="50000"/>
                </a:schemeClr>
              </a:solidFill>
            </a:endParaRPr>
          </a:p>
          <a:p>
            <a:pPr algn="ctr">
              <a:buNone/>
            </a:pPr>
            <a:r>
              <a:rPr lang="en-GB" sz="8400" b="1" i="1" dirty="0" smtClean="0">
                <a:solidFill>
                  <a:schemeClr val="accent1">
                    <a:lumMod val="50000"/>
                  </a:schemeClr>
                </a:solidFill>
              </a:rPr>
              <a:t>through </a:t>
            </a:r>
            <a:r>
              <a:rPr lang="en-GB" sz="8400" b="1" i="1" dirty="0">
                <a:solidFill>
                  <a:schemeClr val="accent1">
                    <a:lumMod val="50000"/>
                  </a:schemeClr>
                </a:solidFill>
              </a:rPr>
              <a:t>the following </a:t>
            </a:r>
            <a:r>
              <a:rPr lang="en-GB" sz="8400" b="1" i="1" dirty="0" smtClean="0">
                <a:solidFill>
                  <a:schemeClr val="accent1">
                    <a:lumMod val="50000"/>
                  </a:schemeClr>
                </a:solidFill>
              </a:rPr>
              <a:t>phases:</a:t>
            </a:r>
            <a:endParaRPr lang="it-IT" sz="8400" b="1" i="1" dirty="0">
              <a:solidFill>
                <a:schemeClr val="accent1">
                  <a:lumMod val="50000"/>
                </a:schemeClr>
              </a:solidFill>
            </a:endParaRPr>
          </a:p>
          <a:p>
            <a:pPr lvl="0"/>
            <a:r>
              <a:rPr lang="en-GB" sz="5800" dirty="0"/>
              <a:t>the </a:t>
            </a:r>
            <a:r>
              <a:rPr lang="en-GB" sz="5800" b="1" dirty="0"/>
              <a:t>development </a:t>
            </a:r>
            <a:r>
              <a:rPr lang="en-GB" sz="5800" dirty="0"/>
              <a:t>of an </a:t>
            </a:r>
            <a:r>
              <a:rPr lang="en-GB" sz="5800" b="1" dirty="0"/>
              <a:t>European Community of Practice</a:t>
            </a:r>
            <a:endParaRPr lang="it-IT" sz="5800" b="1" dirty="0"/>
          </a:p>
          <a:p>
            <a:pPr lvl="0"/>
            <a:r>
              <a:rPr lang="en-GB" sz="5800" dirty="0"/>
              <a:t>the </a:t>
            </a:r>
            <a:r>
              <a:rPr lang="en-GB" sz="5800" b="1" dirty="0"/>
              <a:t>identification</a:t>
            </a:r>
            <a:r>
              <a:rPr lang="en-GB" sz="5800" dirty="0"/>
              <a:t> and </a:t>
            </a:r>
            <a:r>
              <a:rPr lang="en-GB" sz="5800" b="1" dirty="0"/>
              <a:t>analysis </a:t>
            </a:r>
            <a:r>
              <a:rPr lang="en-GB" sz="5800" dirty="0"/>
              <a:t>in each partner country of </a:t>
            </a:r>
            <a:r>
              <a:rPr lang="en-GB" sz="5800" b="1" dirty="0"/>
              <a:t>relevant cases </a:t>
            </a:r>
            <a:r>
              <a:rPr lang="en-GB" sz="5800" dirty="0"/>
              <a:t>and </a:t>
            </a:r>
            <a:r>
              <a:rPr lang="en-GB" sz="5800" b="1" dirty="0"/>
              <a:t>best practices </a:t>
            </a:r>
            <a:r>
              <a:rPr lang="en-GB" sz="5800" dirty="0"/>
              <a:t>of effective training of learning providers</a:t>
            </a:r>
            <a:endParaRPr lang="it-IT" sz="5800" dirty="0"/>
          </a:p>
          <a:p>
            <a:pPr lvl="0"/>
            <a:r>
              <a:rPr lang="en-GB" sz="5800" dirty="0"/>
              <a:t>the </a:t>
            </a:r>
            <a:r>
              <a:rPr lang="en-GB" sz="5800" b="1" dirty="0"/>
              <a:t>outlining of a professional profile </a:t>
            </a:r>
            <a:r>
              <a:rPr lang="en-GB" sz="5800" dirty="0"/>
              <a:t>and a </a:t>
            </a:r>
            <a:r>
              <a:rPr lang="en-GB" sz="5800" b="1" dirty="0"/>
              <a:t>dynamic model </a:t>
            </a:r>
            <a:r>
              <a:rPr lang="en-GB" sz="5800" dirty="0"/>
              <a:t>of teacher and learning provider training</a:t>
            </a:r>
            <a:endParaRPr lang="it-IT" sz="5800" dirty="0"/>
          </a:p>
          <a:p>
            <a:pPr lvl="0"/>
            <a:r>
              <a:rPr lang="en-GB" sz="5800" dirty="0"/>
              <a:t>the </a:t>
            </a:r>
            <a:r>
              <a:rPr lang="en-GB" sz="5800" b="1" dirty="0"/>
              <a:t>definition </a:t>
            </a:r>
            <a:r>
              <a:rPr lang="en-GB" sz="5800" dirty="0"/>
              <a:t>of </a:t>
            </a:r>
            <a:r>
              <a:rPr lang="en-GB" sz="5800" b="1" dirty="0"/>
              <a:t>training courses </a:t>
            </a:r>
            <a:r>
              <a:rPr lang="en-GB" sz="5800" dirty="0"/>
              <a:t>based</a:t>
            </a:r>
            <a:r>
              <a:rPr lang="en-GB" sz="5800" b="1" dirty="0"/>
              <a:t> </a:t>
            </a:r>
            <a:r>
              <a:rPr lang="en-GB" sz="5800" dirty="0"/>
              <a:t>on that model and developed with a participated methodology, in strong relationship to specific local contexts</a:t>
            </a:r>
            <a:endParaRPr lang="it-IT" sz="5800" dirty="0"/>
          </a:p>
          <a:p>
            <a:pPr lvl="0"/>
            <a:r>
              <a:rPr lang="en-GB" sz="5800" b="1" dirty="0"/>
              <a:t>validation</a:t>
            </a:r>
            <a:r>
              <a:rPr lang="en-GB" sz="5800" dirty="0"/>
              <a:t> of the </a:t>
            </a:r>
            <a:r>
              <a:rPr lang="en-GB" sz="5800" b="1" dirty="0"/>
              <a:t>model </a:t>
            </a:r>
            <a:r>
              <a:rPr lang="en-GB" sz="5800" dirty="0"/>
              <a:t>by means of an </a:t>
            </a:r>
            <a:r>
              <a:rPr lang="en-GB" sz="5800" b="1" dirty="0"/>
              <a:t>experimental pilot study</a:t>
            </a:r>
            <a:endParaRPr lang="it-IT" sz="5800" b="1" dirty="0"/>
          </a:p>
          <a:p>
            <a:pPr marL="0" indent="0" algn="ctr">
              <a:buNone/>
            </a:pPr>
            <a:endParaRPr lang="it-IT" sz="4400" b="1" dirty="0"/>
          </a:p>
          <a:p>
            <a:pPr marL="0" indent="0" algn="ctr">
              <a:buNone/>
            </a:pPr>
            <a:endParaRPr lang="it-IT" sz="3600" dirty="0"/>
          </a:p>
        </p:txBody>
      </p:sp>
      <p:sp>
        <p:nvSpPr>
          <p:cNvPr id="8" name="Titolo 1"/>
          <p:cNvSpPr>
            <a:spLocks noGrp="1"/>
          </p:cNvSpPr>
          <p:nvPr>
            <p:ph type="title"/>
          </p:nvPr>
        </p:nvSpPr>
        <p:spPr>
          <a:xfrm>
            <a:off x="428596" y="428604"/>
            <a:ext cx="8229600" cy="1143000"/>
          </a:xfrm>
        </p:spPr>
        <p:txBody>
          <a:bodyPr>
            <a:normAutofit fontScale="90000"/>
          </a:bodyPr>
          <a:lstStyle/>
          <a:p>
            <a:pPr lvl="0" eaLnBrk="0" fontAlgn="base" hangingPunct="0">
              <a:spcAft>
                <a:spcPct val="0"/>
              </a:spcAft>
            </a:pPr>
            <a:r>
              <a:rPr kumimoji="0" lang="en-GB" sz="6700" b="1" i="0" u="none" strike="noStrike" cap="none" normalizeH="0" baseline="0" dirty="0" smtClean="0">
                <a:ln>
                  <a:noFill/>
                </a:ln>
                <a:solidFill>
                  <a:schemeClr val="accent1">
                    <a:lumMod val="75000"/>
                  </a:schemeClr>
                </a:solidFill>
                <a:effectLst>
                  <a:outerShdw blurRad="60007" dist="310007" dir="7680000" sy="30000" kx="1300200" algn="ctr" rotWithShape="0">
                    <a:prstClr val="black">
                      <a:alpha val="32000"/>
                    </a:prstClr>
                  </a:outerShdw>
                </a:effectLst>
                <a:latin typeface="Albertus Medium" pitchFamily="34" charset="0"/>
                <a:ea typeface="Times New Roman" pitchFamily="18" charset="0"/>
                <a:cs typeface="Arial" pitchFamily="34" charset="0"/>
              </a:rPr>
              <a:t>L.E.D. </a:t>
            </a:r>
            <a:r>
              <a:rPr kumimoji="0" lang="en-GB" sz="4900" b="1" i="0" u="none" strike="noStrike" cap="none" normalizeH="0" baseline="0" dirty="0" smtClean="0">
                <a:ln>
                  <a:noFill/>
                </a:ln>
                <a:solidFill>
                  <a:schemeClr val="accent1">
                    <a:lumMod val="75000"/>
                  </a:schemeClr>
                </a:solidFill>
                <a:effectLst>
                  <a:outerShdw blurRad="60007" dist="310007" dir="7680000" sy="30000" kx="1300200" algn="ctr" rotWithShape="0">
                    <a:prstClr val="black">
                      <a:alpha val="32000"/>
                    </a:prstClr>
                  </a:outerShdw>
                </a:effectLst>
                <a:latin typeface="Albertus Medium" pitchFamily="34" charset="0"/>
                <a:ea typeface="Times New Roman" pitchFamily="18" charset="0"/>
                <a:cs typeface="Arial" pitchFamily="34" charset="0"/>
              </a:rPr>
              <a:t>Laboratorial Education</a:t>
            </a:r>
            <a:r>
              <a:rPr kumimoji="0" lang="en-GB"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it-IT" sz="800" b="0" i="0" u="none" strike="noStrike" cap="none" normalizeH="0" baseline="0" dirty="0" smtClean="0">
                <a:ln>
                  <a:noFill/>
                </a:ln>
                <a:solidFill>
                  <a:schemeClr val="tx1"/>
                </a:solidFill>
                <a:effectLst/>
                <a:latin typeface="Arial" pitchFamily="34" charset="0"/>
              </a:rPr>
              <a:t/>
            </a:r>
            <a:br>
              <a:rPr kumimoji="0" lang="it-IT" sz="800" b="0" i="0" u="none" strike="noStrike" cap="none" normalizeH="0" baseline="0" dirty="0" smtClean="0">
                <a:ln>
                  <a:noFill/>
                </a:ln>
                <a:solidFill>
                  <a:schemeClr val="tx1"/>
                </a:solidFill>
                <a:effectLst/>
                <a:latin typeface="Arial" pitchFamily="34" charset="0"/>
              </a:rPr>
            </a:br>
            <a:r>
              <a:rPr kumimoji="0" lang="en-GB" sz="2200" b="0" i="0" u="none" strike="noStrike" cap="none" normalizeH="0" baseline="0" dirty="0" smtClean="0">
                <a:ln>
                  <a:noFill/>
                </a:ln>
                <a:solidFill>
                  <a:schemeClr val="accent1">
                    <a:lumMod val="75000"/>
                  </a:schemeClr>
                </a:solidFill>
                <a:effectLst/>
                <a:latin typeface="Albertus Medium" pitchFamily="34" charset="0"/>
                <a:ea typeface="Times New Roman" pitchFamily="18" charset="0"/>
                <a:cs typeface="Arial" pitchFamily="34" charset="0"/>
              </a:rPr>
              <a:t>Teachers’ Professionalism for motivational learning in community</a:t>
            </a:r>
            <a:r>
              <a:rPr kumimoji="0" lang="it-IT" b="0" i="0" u="none" strike="noStrike" cap="none" normalizeH="0" baseline="0" dirty="0" smtClean="0">
                <a:ln>
                  <a:noFill/>
                </a:ln>
                <a:solidFill>
                  <a:schemeClr val="tx1"/>
                </a:solidFill>
                <a:effectLst/>
                <a:latin typeface="Arial" pitchFamily="34" charset="0"/>
              </a:rPr>
              <a:t/>
            </a:r>
            <a:br>
              <a:rPr kumimoji="0" lang="it-IT" b="0" i="0" u="none" strike="noStrike" cap="none" normalizeH="0" baseline="0" dirty="0" smtClean="0">
                <a:ln>
                  <a:noFill/>
                </a:ln>
                <a:solidFill>
                  <a:schemeClr val="tx1"/>
                </a:solidFill>
                <a:effectLst/>
                <a:latin typeface="Arial" pitchFamily="34" charset="0"/>
              </a:rPr>
            </a:br>
            <a:endParaRPr lang="it-IT" dirty="0"/>
          </a:p>
        </p:txBody>
      </p:sp>
      <p:pic>
        <p:nvPicPr>
          <p:cNvPr id="7" name="Picture 2"/>
          <p:cNvPicPr>
            <a:picLocks noChangeAspect="1" noChangeArrowheads="1"/>
          </p:cNvPicPr>
          <p:nvPr/>
        </p:nvPicPr>
        <p:blipFill>
          <a:blip r:embed="rId3"/>
          <a:srcRect l="56397" t="53711" r="16747" b="34570"/>
          <a:stretch>
            <a:fillRect/>
          </a:stretch>
        </p:blipFill>
        <p:spPr bwMode="auto">
          <a:xfrm>
            <a:off x="3714744" y="5786454"/>
            <a:ext cx="2071702" cy="678013"/>
          </a:xfrm>
          <a:prstGeom prst="rect">
            <a:avLst/>
          </a:prstGeom>
          <a:noFill/>
          <a:ln w="9525">
            <a:noFill/>
            <a:miter lim="800000"/>
            <a:headEnd/>
            <a:tailEnd/>
          </a:ln>
          <a:effectLst/>
        </p:spPr>
      </p:pic>
      <p:sp>
        <p:nvSpPr>
          <p:cNvPr id="11" name="Segnaposto numero diapositiva 5"/>
          <p:cNvSpPr>
            <a:spLocks noGrp="1"/>
          </p:cNvSpPr>
          <p:nvPr>
            <p:ph type="sldNum" sz="quarter" idx="12"/>
          </p:nvPr>
        </p:nvSpPr>
        <p:spPr>
          <a:xfrm>
            <a:off x="7010400" y="6143644"/>
            <a:ext cx="2133600" cy="365125"/>
          </a:xfrm>
        </p:spPr>
        <p:txBody>
          <a:bodyPr/>
          <a:lstStyle/>
          <a:p>
            <a:pPr algn="ctr"/>
            <a:fld id="{58A0D8EF-CD69-40DE-8D2B-83A921B41CD3}" type="slidenum">
              <a:rPr lang="it-IT" sz="2400" b="1" smtClean="0">
                <a:solidFill>
                  <a:schemeClr val="tx1"/>
                </a:solidFill>
              </a:rPr>
              <a:pPr algn="ctr"/>
              <a:t>9</a:t>
            </a:fld>
            <a:endParaRPr lang="it-IT" sz="2400" b="1" dirty="0">
              <a:solidFill>
                <a:schemeClr val="tx1"/>
              </a:solidFill>
            </a:endParaRPr>
          </a:p>
        </p:txBody>
      </p:sp>
      <p:sp>
        <p:nvSpPr>
          <p:cNvPr id="9" name="Rectangle 3"/>
          <p:cNvSpPr>
            <a:spLocks noChangeArrowheads="1"/>
          </p:cNvSpPr>
          <p:nvPr/>
        </p:nvSpPr>
        <p:spPr bwMode="auto">
          <a:xfrm>
            <a:off x="0" y="6357958"/>
            <a:ext cx="9505950" cy="338554"/>
          </a:xfrm>
          <a:prstGeom prst="rect">
            <a:avLst/>
          </a:prstGeom>
          <a:noFill/>
          <a:ln w="9525">
            <a:noFill/>
            <a:miter lim="800000"/>
            <a:headEnd/>
            <a:tailEnd/>
          </a:ln>
        </p:spPr>
        <p:txBody>
          <a:bodyPr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rgbClr val="002060"/>
                </a:solidFill>
                <a:latin typeface="Calibri" pitchFamily="34" charset="0"/>
                <a:ea typeface="Times New Roman" pitchFamily="18" charset="0"/>
                <a:cs typeface="Arial" charset="0"/>
              </a:rPr>
              <a:t>  ©</a:t>
            </a:r>
            <a:r>
              <a:rPr lang="it-IT" sz="1600" b="1" dirty="0" smtClean="0">
                <a:solidFill>
                  <a:srgbClr val="002060"/>
                </a:solidFill>
                <a:latin typeface="Calibri" pitchFamily="34" charset="0"/>
                <a:ea typeface="Times New Roman" pitchFamily="18" charset="0"/>
                <a:cs typeface="Arial" charset="0"/>
              </a:rPr>
              <a:t>Copyright  </a:t>
            </a:r>
            <a:r>
              <a:rPr lang="it-IT" sz="1600" b="1" dirty="0" err="1" smtClean="0">
                <a:solidFill>
                  <a:srgbClr val="002060"/>
                </a:solidFill>
                <a:latin typeface="Calibri" pitchFamily="34" charset="0"/>
                <a:ea typeface="Times New Roman" pitchFamily="18" charset="0"/>
                <a:cs typeface="Arial" charset="0"/>
              </a:rPr>
              <a:t>I.S.P.E.F.</a:t>
            </a:r>
            <a:r>
              <a:rPr lang="it-IT" sz="1600" b="1" dirty="0" smtClean="0">
                <a:solidFill>
                  <a:srgbClr val="002060"/>
                </a:solidFill>
                <a:latin typeface="Calibri" pitchFamily="34" charset="0"/>
                <a:ea typeface="Times New Roman" pitchFamily="18" charset="0"/>
                <a:cs typeface="Arial" charset="0"/>
              </a:rPr>
              <a:t> - E.C.E. </a:t>
            </a:r>
            <a:r>
              <a:rPr lang="it-IT" sz="1600" b="1" dirty="0" err="1" smtClean="0">
                <a:solidFill>
                  <a:srgbClr val="002060"/>
                </a:solidFill>
                <a:latin typeface="Calibri" pitchFamily="34" charset="0"/>
                <a:ea typeface="Times New Roman" pitchFamily="18" charset="0"/>
                <a:cs typeface="Arial" charset="0"/>
              </a:rPr>
              <a:t>all</a:t>
            </a:r>
            <a:r>
              <a:rPr lang="it-IT" sz="1600" b="1" dirty="0" smtClean="0">
                <a:solidFill>
                  <a:srgbClr val="002060"/>
                </a:solidFill>
                <a:latin typeface="Calibri" pitchFamily="34" charset="0"/>
                <a:ea typeface="Times New Roman" pitchFamily="18" charset="0"/>
                <a:cs typeface="Arial" charset="0"/>
              </a:rPr>
              <a:t> right </a:t>
            </a:r>
            <a:r>
              <a:rPr lang="it-IT" sz="1600" b="1" dirty="0" err="1" smtClean="0">
                <a:solidFill>
                  <a:srgbClr val="002060"/>
                </a:solidFill>
                <a:latin typeface="Calibri" pitchFamily="34" charset="0"/>
                <a:ea typeface="Times New Roman" pitchFamily="18" charset="0"/>
                <a:cs typeface="Arial" charset="0"/>
              </a:rPr>
              <a:t>reserved</a:t>
            </a:r>
            <a:endParaRPr lang="it-IT" sz="1600" b="1" dirty="0" smtClean="0">
              <a:solidFill>
                <a:srgbClr val="002060"/>
              </a:solidFill>
              <a:latin typeface="Calibri" pitchFamily="34" charset="0"/>
              <a:ea typeface="Times New Roman" pitchFamily="18" charset="0"/>
              <a:cs typeface="Arial" charset="0"/>
            </a:endParaRPr>
          </a:p>
        </p:txBody>
      </p:sp>
      <p:pic>
        <p:nvPicPr>
          <p:cNvPr id="12" name="Immagine 11" descr="ececenter 01.10.2007.jpg"/>
          <p:cNvPicPr>
            <a:picLocks noChangeAspect="1"/>
          </p:cNvPicPr>
          <p:nvPr/>
        </p:nvPicPr>
        <p:blipFill>
          <a:blip r:embed="rId4"/>
          <a:stretch>
            <a:fillRect/>
          </a:stretch>
        </p:blipFill>
        <p:spPr>
          <a:xfrm>
            <a:off x="285720" y="5929330"/>
            <a:ext cx="1427485" cy="711573"/>
          </a:xfrm>
          <a:prstGeom prst="rect">
            <a:avLst/>
          </a:prstGeom>
        </p:spPr>
      </p:pic>
    </p:spTree>
  </p:cSld>
  <p:clrMapOvr>
    <a:masterClrMapping/>
  </p:clrMapOvr>
</p:sld>
</file>

<file path=ppt/theme/theme1.xml><?xml version="1.0" encoding="utf-8"?>
<a:theme xmlns:a="http://schemas.openxmlformats.org/drawingml/2006/main" name="Tema di Office">
  <a:themeElements>
    <a:clrScheme name="Lun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560</Words>
  <Application>Microsoft Office PowerPoint</Application>
  <PresentationFormat>Presentazione su schermo (4:3)</PresentationFormat>
  <Paragraphs>91</Paragraphs>
  <Slides>9</Slides>
  <Notes>2</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Tema di Office</vt:lpstr>
      <vt:lpstr>Diapositiva 1</vt:lpstr>
      <vt:lpstr>L.E.D. Laboratorial Education  Teachers’ Professionalism for motivational learning in community </vt:lpstr>
      <vt:lpstr>L.E.D. Laboratorial Education  Teachers’ Professionalism for motivational learning in community </vt:lpstr>
      <vt:lpstr>L.E.D. Laboratorial Education  Teachers’ Professionalism for motivational learning in community </vt:lpstr>
      <vt:lpstr>L.E.D. Laboratorial Education  Teachers’ Professionalism for motivational learning in community </vt:lpstr>
      <vt:lpstr>L.E.D. Laboratorial Education  Teachers’ Professionalism for motivational learning in community </vt:lpstr>
      <vt:lpstr>L.E.D. Laboratorial Education  Teachers’ Professionalism for motivational learning in community </vt:lpstr>
      <vt:lpstr>L.E.D. Laboratorial Education  Teachers’ Professionalism for motivational learning in community </vt:lpstr>
      <vt:lpstr>L.E.D. Laboratorial Education  Teachers’ Professionalism for motivational learning in community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Segreteria</dc:creator>
  <cp:lastModifiedBy>Segreteria</cp:lastModifiedBy>
  <cp:revision>25</cp:revision>
  <dcterms:created xsi:type="dcterms:W3CDTF">2012-09-25T08:20:01Z</dcterms:created>
  <dcterms:modified xsi:type="dcterms:W3CDTF">2014-02-12T10:51:13Z</dcterms:modified>
</cp:coreProperties>
</file>