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48" r:id="rId1"/>
  </p:sldMasterIdLst>
  <p:notesMasterIdLst>
    <p:notesMasterId r:id="rId19"/>
  </p:notesMasterIdLst>
  <p:sldIdLst>
    <p:sldId id="256" r:id="rId2"/>
    <p:sldId id="374" r:id="rId3"/>
    <p:sldId id="375" r:id="rId4"/>
    <p:sldId id="381" r:id="rId5"/>
    <p:sldId id="392" r:id="rId6"/>
    <p:sldId id="376" r:id="rId7"/>
    <p:sldId id="378" r:id="rId8"/>
    <p:sldId id="379" r:id="rId9"/>
    <p:sldId id="387" r:id="rId10"/>
    <p:sldId id="383" r:id="rId11"/>
    <p:sldId id="382" r:id="rId12"/>
    <p:sldId id="384" r:id="rId13"/>
    <p:sldId id="385" r:id="rId14"/>
    <p:sldId id="377" r:id="rId15"/>
    <p:sldId id="390" r:id="rId16"/>
    <p:sldId id="393" r:id="rId17"/>
    <p:sldId id="389" r:id="rId18"/>
  </p:sldIdLst>
  <p:sldSz cx="9144000" cy="6858000" type="screen4x3"/>
  <p:notesSz cx="7102475" cy="10234613"/>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0066CC"/>
    <a:srgbClr val="66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798" autoAdjust="0"/>
    <p:restoredTop sz="94660"/>
  </p:normalViewPr>
  <p:slideViewPr>
    <p:cSldViewPr>
      <p:cViewPr varScale="1">
        <p:scale>
          <a:sx n="65" d="100"/>
          <a:sy n="65" d="100"/>
        </p:scale>
        <p:origin x="-546"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3077739" cy="511731"/>
          </a:xfrm>
          <a:prstGeom prst="rect">
            <a:avLst/>
          </a:prstGeom>
        </p:spPr>
        <p:txBody>
          <a:bodyPr vert="horz" lIns="99066" tIns="49533" rIns="99066" bIns="49533" rtlCol="0"/>
          <a:lstStyle>
            <a:lvl1pPr algn="l">
              <a:defRPr sz="1300"/>
            </a:lvl1pPr>
          </a:lstStyle>
          <a:p>
            <a:endParaRPr lang="it-IT"/>
          </a:p>
        </p:txBody>
      </p:sp>
      <p:sp>
        <p:nvSpPr>
          <p:cNvPr id="3" name="Segnaposto data 2"/>
          <p:cNvSpPr>
            <a:spLocks noGrp="1"/>
          </p:cNvSpPr>
          <p:nvPr>
            <p:ph type="dt" idx="1"/>
          </p:nvPr>
        </p:nvSpPr>
        <p:spPr>
          <a:xfrm>
            <a:off x="4023092" y="0"/>
            <a:ext cx="3077739" cy="511731"/>
          </a:xfrm>
          <a:prstGeom prst="rect">
            <a:avLst/>
          </a:prstGeom>
        </p:spPr>
        <p:txBody>
          <a:bodyPr vert="horz" lIns="99066" tIns="49533" rIns="99066" bIns="49533" rtlCol="0"/>
          <a:lstStyle>
            <a:lvl1pPr algn="r">
              <a:defRPr sz="1300"/>
            </a:lvl1pPr>
          </a:lstStyle>
          <a:p>
            <a:fld id="{6CB0DA37-1051-4755-8B88-84AD443BA961}" type="datetimeFigureOut">
              <a:rPr lang="it-IT" smtClean="0"/>
              <a:pPr/>
              <a:t>13/03/2014</a:t>
            </a:fld>
            <a:endParaRPr lang="it-IT"/>
          </a:p>
        </p:txBody>
      </p:sp>
      <p:sp>
        <p:nvSpPr>
          <p:cNvPr id="4" name="Segnaposto immagine diapositiva 3"/>
          <p:cNvSpPr>
            <a:spLocks noGrp="1" noRot="1" noChangeAspect="1"/>
          </p:cNvSpPr>
          <p:nvPr>
            <p:ph type="sldImg" idx="2"/>
          </p:nvPr>
        </p:nvSpPr>
        <p:spPr>
          <a:xfrm>
            <a:off x="993775" y="768350"/>
            <a:ext cx="5114925" cy="3836988"/>
          </a:xfrm>
          <a:prstGeom prst="rect">
            <a:avLst/>
          </a:prstGeom>
          <a:noFill/>
          <a:ln w="12700">
            <a:solidFill>
              <a:prstClr val="black"/>
            </a:solidFill>
          </a:ln>
        </p:spPr>
        <p:txBody>
          <a:bodyPr vert="horz" lIns="99066" tIns="49533" rIns="99066" bIns="49533" rtlCol="0" anchor="ctr"/>
          <a:lstStyle/>
          <a:p>
            <a:endParaRPr lang="it-IT"/>
          </a:p>
        </p:txBody>
      </p:sp>
      <p:sp>
        <p:nvSpPr>
          <p:cNvPr id="5" name="Segnaposto note 4"/>
          <p:cNvSpPr>
            <a:spLocks noGrp="1"/>
          </p:cNvSpPr>
          <p:nvPr>
            <p:ph type="body" sz="quarter" idx="3"/>
          </p:nvPr>
        </p:nvSpPr>
        <p:spPr>
          <a:xfrm>
            <a:off x="710248" y="4861441"/>
            <a:ext cx="5681980" cy="4605576"/>
          </a:xfrm>
          <a:prstGeom prst="rect">
            <a:avLst/>
          </a:prstGeom>
        </p:spPr>
        <p:txBody>
          <a:bodyPr vert="horz" lIns="99066" tIns="49533" rIns="99066" bIns="49533"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9721106"/>
            <a:ext cx="3077739" cy="511731"/>
          </a:xfrm>
          <a:prstGeom prst="rect">
            <a:avLst/>
          </a:prstGeom>
        </p:spPr>
        <p:txBody>
          <a:bodyPr vert="horz" lIns="99066" tIns="49533" rIns="99066" bIns="49533" rtlCol="0" anchor="b"/>
          <a:lstStyle>
            <a:lvl1pPr algn="l">
              <a:defRPr sz="1300"/>
            </a:lvl1pPr>
          </a:lstStyle>
          <a:p>
            <a:endParaRPr lang="it-IT"/>
          </a:p>
        </p:txBody>
      </p:sp>
      <p:sp>
        <p:nvSpPr>
          <p:cNvPr id="7" name="Segnaposto numero diapositiva 6"/>
          <p:cNvSpPr>
            <a:spLocks noGrp="1"/>
          </p:cNvSpPr>
          <p:nvPr>
            <p:ph type="sldNum" sz="quarter" idx="5"/>
          </p:nvPr>
        </p:nvSpPr>
        <p:spPr>
          <a:xfrm>
            <a:off x="4023092" y="9721106"/>
            <a:ext cx="3077739" cy="511731"/>
          </a:xfrm>
          <a:prstGeom prst="rect">
            <a:avLst/>
          </a:prstGeom>
        </p:spPr>
        <p:txBody>
          <a:bodyPr vert="horz" lIns="99066" tIns="49533" rIns="99066" bIns="49533" rtlCol="0" anchor="b"/>
          <a:lstStyle>
            <a:lvl1pPr algn="r">
              <a:defRPr sz="1300"/>
            </a:lvl1pPr>
          </a:lstStyle>
          <a:p>
            <a:fld id="{0BEDFF9B-E75C-4E24-8136-54CED63F2FA9}"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0BEDFF9B-E75C-4E24-8136-54CED63F2FA9}" type="slidenum">
              <a:rPr lang="it-IT" smtClean="0"/>
              <a:pPr/>
              <a:t>1</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3F263A18-5739-4E0C-A789-B070B5535468}" type="datetime1">
              <a:rPr lang="it-IT" smtClean="0"/>
              <a:pPr/>
              <a:t>13/03/2014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6EC6E08-B32E-41DC-BF83-B9E2515A4E8F}"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81BEC9A-C37E-4070-BBA9-FD6890525A7F}" type="datetime1">
              <a:rPr lang="it-IT" smtClean="0"/>
              <a:pPr/>
              <a:t>13/03/2014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6EC6E08-B32E-41DC-BF83-B9E2515A4E8F}"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9461F20E-336F-4ED2-864C-B044F19CAC84}" type="datetime1">
              <a:rPr lang="it-IT" smtClean="0"/>
              <a:pPr/>
              <a:t>13/03/2014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6EC6E08-B32E-41DC-BF83-B9E2515A4E8F}"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C28DC9FA-5F73-4B28-8684-A03884B029D8}" type="datetime1">
              <a:rPr lang="it-IT" smtClean="0"/>
              <a:pPr/>
              <a:t>13/03/2014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6EC6E08-B32E-41DC-BF83-B9E2515A4E8F}"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2B06C209-4560-419A-8770-2387790FCD6C}" type="datetime1">
              <a:rPr lang="it-IT" smtClean="0"/>
              <a:pPr/>
              <a:t>13/03/2014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6EC6E08-B32E-41DC-BF83-B9E2515A4E8F}"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9B199656-DC58-45C2-B7C8-A9A948825B57}" type="datetime1">
              <a:rPr lang="it-IT" smtClean="0"/>
              <a:pPr/>
              <a:t>13/03/2014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6EC6E08-B32E-41DC-BF83-B9E2515A4E8F}"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94B4E031-7A82-4DBF-A982-600F85A701FE}" type="datetime1">
              <a:rPr lang="it-IT" smtClean="0"/>
              <a:pPr/>
              <a:t>13/03/2014</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96EC6E08-B32E-41DC-BF83-B9E2515A4E8F}"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8B89934A-63ED-432A-B89D-707528070E02}" type="datetime1">
              <a:rPr lang="it-IT" smtClean="0"/>
              <a:pPr/>
              <a:t>13/03/2014</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96EC6E08-B32E-41DC-BF83-B9E2515A4E8F}"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23FF030B-6C62-48DB-B7AD-7EDB7DE9C1C4}" type="datetime1">
              <a:rPr lang="it-IT" smtClean="0"/>
              <a:pPr/>
              <a:t>13/03/2014</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96EC6E08-B32E-41DC-BF83-B9E2515A4E8F}"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DBDA226A-1D04-4060-B7E4-E2C4F2F6F3B6}" type="datetime1">
              <a:rPr lang="it-IT" smtClean="0"/>
              <a:pPr/>
              <a:t>13/03/2014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6EC6E08-B32E-41DC-BF83-B9E2515A4E8F}"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7E94715D-1914-47FE-81CA-AF5D63354D15}" type="datetime1">
              <a:rPr lang="it-IT" smtClean="0"/>
              <a:pPr/>
              <a:t>13/03/2014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6EC6E08-B32E-41DC-BF83-B9E2515A4E8F}"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611736-820D-48C7-84F2-88071724B04B}" type="datetime1">
              <a:rPr lang="it-IT" smtClean="0"/>
              <a:pPr/>
              <a:t>13/03/2014</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EC6E08-B32E-41DC-BF83-B9E2515A4E8F}"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7.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6.jpeg"/><Relationship Id="rId7" Type="http://schemas.openxmlformats.org/officeDocument/2006/relationships/image" Target="../media/image9.png"/><Relationship Id="rId2" Type="http://schemas.openxmlformats.org/officeDocument/2006/relationships/image" Target="../media/image5.jpeg"/><Relationship Id="rId1" Type="http://schemas.openxmlformats.org/officeDocument/2006/relationships/slideLayout" Target="../slideLayouts/slideLayout1.xml"/><Relationship Id="rId6" Type="http://schemas.openxmlformats.org/officeDocument/2006/relationships/image" Target="../media/image8.gif"/><Relationship Id="rId11" Type="http://schemas.openxmlformats.org/officeDocument/2006/relationships/hyperlink" Target="mailto:segreteria@ispef.it" TargetMode="External"/><Relationship Id="rId5" Type="http://schemas.openxmlformats.org/officeDocument/2006/relationships/image" Target="../media/image1.jpeg"/><Relationship Id="rId10" Type="http://schemas.openxmlformats.org/officeDocument/2006/relationships/hyperlink" Target="mailto:info@eceducation.eu" TargetMode="External"/><Relationship Id="rId4" Type="http://schemas.openxmlformats.org/officeDocument/2006/relationships/image" Target="../media/image7.jpeg"/><Relationship Id="rId9" Type="http://schemas.openxmlformats.org/officeDocument/2006/relationships/hyperlink" Target="mailto:info@ispef.it"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WordArt 3"/>
          <p:cNvSpPr>
            <a:spLocks noChangeArrowheads="1" noChangeShapeType="1" noTextEdit="1"/>
          </p:cNvSpPr>
          <p:nvPr/>
        </p:nvSpPr>
        <p:spPr bwMode="auto">
          <a:xfrm>
            <a:off x="3071802" y="1643050"/>
            <a:ext cx="2714644" cy="428624"/>
          </a:xfrm>
          <a:prstGeom prst="rect">
            <a:avLst/>
          </a:prstGeom>
        </p:spPr>
        <p:txBody>
          <a:bodyPr wrap="none" fromWordArt="1">
            <a:prstTxWarp prst="textPlain">
              <a:avLst>
                <a:gd name="adj" fmla="val 50000"/>
              </a:avLst>
            </a:prstTxWarp>
          </a:bodyPr>
          <a:lstStyle/>
          <a:p>
            <a:pPr algn="ctr" rtl="0"/>
            <a:r>
              <a:rPr lang="it-IT" sz="200" kern="10" spc="0" dirty="0" smtClean="0">
                <a:ln w="9525">
                  <a:solidFill>
                    <a:srgbClr val="000000"/>
                  </a:solidFill>
                  <a:round/>
                  <a:headEnd/>
                  <a:tailEnd/>
                </a:ln>
                <a:solidFill>
                  <a:srgbClr val="0000CC"/>
                </a:solidFill>
                <a:effectLst/>
                <a:latin typeface="Albertus Medium" pitchFamily="34" charset="0"/>
              </a:rPr>
              <a:t>PROJECT PROPOSAL  </a:t>
            </a:r>
            <a:endParaRPr lang="it-IT" sz="200" kern="10" spc="0" dirty="0">
              <a:ln w="9525">
                <a:solidFill>
                  <a:srgbClr val="000000"/>
                </a:solidFill>
                <a:round/>
                <a:headEnd/>
                <a:tailEnd/>
              </a:ln>
              <a:solidFill>
                <a:srgbClr val="0000CC"/>
              </a:solidFill>
              <a:effectLst/>
              <a:latin typeface="Albertus Medium" pitchFamily="34" charset="0"/>
            </a:endParaRPr>
          </a:p>
        </p:txBody>
      </p:sp>
      <p:pic>
        <p:nvPicPr>
          <p:cNvPr id="7" name="Immagine 21" descr="nuovo logo I"/>
          <p:cNvPicPr>
            <a:picLocks noChangeAspect="1"/>
          </p:cNvPicPr>
          <p:nvPr/>
        </p:nvPicPr>
        <p:blipFill>
          <a:blip r:embed="rId3" cstate="print"/>
          <a:srcRect/>
          <a:stretch>
            <a:fillRect/>
          </a:stretch>
        </p:blipFill>
        <p:spPr bwMode="auto">
          <a:xfrm>
            <a:off x="357158" y="4857760"/>
            <a:ext cx="1857388" cy="1841238"/>
          </a:xfrm>
          <a:prstGeom prst="rect">
            <a:avLst/>
          </a:prstGeom>
          <a:ln>
            <a:noFill/>
          </a:ln>
          <a:effectLst>
            <a:outerShdw blurRad="292100" dist="139700" dir="2700000" algn="tl" rotWithShape="0">
              <a:srgbClr val="333333">
                <a:alpha val="65000"/>
              </a:srgbClr>
            </a:outerShdw>
          </a:effectLst>
        </p:spPr>
      </p:pic>
      <p:sp>
        <p:nvSpPr>
          <p:cNvPr id="9" name="Rettangolo 8"/>
          <p:cNvSpPr/>
          <p:nvPr/>
        </p:nvSpPr>
        <p:spPr>
          <a:xfrm>
            <a:off x="3214678" y="285728"/>
            <a:ext cx="5715040" cy="646331"/>
          </a:xfrm>
          <a:prstGeom prst="rect">
            <a:avLst/>
          </a:prstGeom>
          <a:solidFill>
            <a:schemeClr val="accent1">
              <a:lumMod val="40000"/>
              <a:lumOff val="60000"/>
            </a:schemeClr>
          </a:solidFill>
          <a:ln>
            <a:solidFill>
              <a:srgbClr val="0066CC"/>
            </a:solidFill>
          </a:ln>
        </p:spPr>
        <p:txBody>
          <a:bodyPr wrap="square">
            <a:spAutoFit/>
          </a:bodyPr>
          <a:lstStyle/>
          <a:p>
            <a:pPr algn="r"/>
            <a:r>
              <a:rPr lang="en-US" b="1" i="1" dirty="0" smtClean="0">
                <a:solidFill>
                  <a:srgbClr val="0000CC"/>
                </a:solidFill>
              </a:rPr>
              <a:t>EUROPE IN A CHANGING WORLD</a:t>
            </a:r>
          </a:p>
          <a:p>
            <a:pPr algn="r"/>
            <a:r>
              <a:rPr lang="en-US" b="1" i="1" dirty="0" smtClean="0">
                <a:solidFill>
                  <a:srgbClr val="0000CC"/>
                </a:solidFill>
              </a:rPr>
              <a:t> - INCLUSIVE, INNOVATIVE AND REFLECTIVE SOCIETIES </a:t>
            </a:r>
          </a:p>
        </p:txBody>
      </p:sp>
      <p:sp>
        <p:nvSpPr>
          <p:cNvPr id="11" name="WordArt 2"/>
          <p:cNvSpPr txBox="1">
            <a:spLocks noChangeArrowheads="1" noChangeShapeType="1" noTextEdit="1"/>
          </p:cNvSpPr>
          <p:nvPr/>
        </p:nvSpPr>
        <p:spPr bwMode="auto">
          <a:xfrm>
            <a:off x="571472" y="2143116"/>
            <a:ext cx="7929618" cy="1857388"/>
          </a:xfrm>
          <a:prstGeom prst="rect">
            <a:avLst/>
          </a:prstGeom>
          <a:ln>
            <a:noFill/>
          </a:ln>
        </p:spPr>
        <p:txBody>
          <a:bodyPr vert="horz" wrap="none" lIns="0" tIns="0" rIns="18288" bIns="0" numCol="1" fromWordArt="1" anchor="b">
            <a:prstTxWarp prst="textPlain">
              <a:avLst>
                <a:gd name="adj" fmla="val 50000"/>
              </a:avLst>
            </a:prstTxWarp>
            <a:normAutofit fontScale="85000" lnSpcReduction="20000"/>
            <a:scene3d>
              <a:camera prst="orthographicFront"/>
              <a:lightRig rig="freezing" dir="t">
                <a:rot lat="0" lon="0" rev="5640000"/>
              </a:lightRig>
            </a:scene3d>
            <a:sp3d prstMaterial="flat">
              <a:bevelT w="38100" h="38100"/>
              <a:contourClr>
                <a:schemeClr val="tx2"/>
              </a:contourClr>
            </a:sp3d>
          </a:bodyPr>
          <a:lstStyle/>
          <a:p>
            <a:pPr algn="ctr"/>
            <a:r>
              <a:rPr lang="en-US" sz="8600" b="1" i="1" dirty="0" smtClean="0">
                <a:solidFill>
                  <a:srgbClr val="FF0000"/>
                </a:solidFill>
              </a:rPr>
              <a:t>YOUNG, (SOCIAL) ENTERPRISES </a:t>
            </a:r>
          </a:p>
          <a:p>
            <a:pPr algn="ctr"/>
            <a:r>
              <a:rPr lang="en-US" sz="8600" b="1" i="1" dirty="0" smtClean="0">
                <a:solidFill>
                  <a:srgbClr val="FF0000"/>
                </a:solidFill>
              </a:rPr>
              <a:t>AND COMMUNITY NETWORKS </a:t>
            </a:r>
            <a:endParaRPr lang="it-IT" sz="8600" b="1" i="1" dirty="0" smtClean="0">
              <a:ln>
                <a:solidFill>
                  <a:srgbClr val="FF0000"/>
                </a:solidFill>
              </a:ln>
              <a:solidFill>
                <a:srgbClr val="FF0000"/>
              </a:solidFill>
            </a:endParaRPr>
          </a:p>
        </p:txBody>
      </p:sp>
      <p:pic>
        <p:nvPicPr>
          <p:cNvPr id="12" name="Immagine 11" descr="ececenter 01.10.2007.jpg"/>
          <p:cNvPicPr>
            <a:picLocks noChangeAspect="1"/>
          </p:cNvPicPr>
          <p:nvPr/>
        </p:nvPicPr>
        <p:blipFill>
          <a:blip r:embed="rId4"/>
          <a:stretch>
            <a:fillRect/>
          </a:stretch>
        </p:blipFill>
        <p:spPr>
          <a:xfrm>
            <a:off x="6215074" y="5143512"/>
            <a:ext cx="2710742" cy="1351251"/>
          </a:xfrm>
          <a:prstGeom prst="rect">
            <a:avLst/>
          </a:prstGeom>
        </p:spPr>
      </p:pic>
      <p:pic>
        <p:nvPicPr>
          <p:cNvPr id="13" name="irc_mi" descr="http://www.unimi.it/cataloghi/finanziamenti_ricerca/horizon_2020_1.jpg"/>
          <p:cNvPicPr/>
          <p:nvPr/>
        </p:nvPicPr>
        <p:blipFill>
          <a:blip r:embed="rId5" cstate="print"/>
          <a:srcRect/>
          <a:stretch>
            <a:fillRect/>
          </a:stretch>
        </p:blipFill>
        <p:spPr bwMode="auto">
          <a:xfrm>
            <a:off x="357158" y="214290"/>
            <a:ext cx="3214710" cy="1285884"/>
          </a:xfrm>
          <a:prstGeom prst="rect">
            <a:avLst/>
          </a:prstGeom>
          <a:noFill/>
          <a:ln w="9525">
            <a:noFill/>
            <a:miter lim="800000"/>
            <a:headEnd/>
            <a:tailEnd/>
          </a:ln>
        </p:spPr>
      </p:pic>
      <p:sp>
        <p:nvSpPr>
          <p:cNvPr id="15" name="Rettangolo 14"/>
          <p:cNvSpPr/>
          <p:nvPr/>
        </p:nvSpPr>
        <p:spPr>
          <a:xfrm>
            <a:off x="642910" y="3929066"/>
            <a:ext cx="7715304" cy="830997"/>
          </a:xfrm>
          <a:prstGeom prst="rect">
            <a:avLst/>
          </a:prstGeom>
          <a:noFill/>
          <a:ln>
            <a:solidFill>
              <a:schemeClr val="bg1"/>
            </a:solidFill>
          </a:ln>
        </p:spPr>
        <p:txBody>
          <a:bodyPr wrap="square">
            <a:spAutoFit/>
          </a:bodyPr>
          <a:lstStyle/>
          <a:p>
            <a:pPr algn="ctr"/>
            <a:r>
              <a:rPr lang="en-US" sz="2400" b="1" i="1" dirty="0" smtClean="0">
                <a:solidFill>
                  <a:schemeClr val="accent1">
                    <a:lumMod val="50000"/>
                  </a:schemeClr>
                </a:solidFill>
              </a:rPr>
              <a:t>HOW THEY THINK AND STRUCTURE THE WORLD. </a:t>
            </a:r>
            <a:br>
              <a:rPr lang="en-US" sz="2400" b="1" i="1" dirty="0" smtClean="0">
                <a:solidFill>
                  <a:schemeClr val="accent1">
                    <a:lumMod val="50000"/>
                  </a:schemeClr>
                </a:solidFill>
              </a:rPr>
            </a:br>
            <a:r>
              <a:rPr lang="en-US" sz="2400" b="1" i="1" dirty="0" smtClean="0">
                <a:solidFill>
                  <a:schemeClr val="accent1">
                    <a:lumMod val="50000"/>
                  </a:schemeClr>
                </a:solidFill>
              </a:rPr>
              <a:t>A MACHING FOR  A NEW XXI CENTURY SOCIETY</a:t>
            </a:r>
          </a:p>
        </p:txBody>
      </p:sp>
      <p:sp>
        <p:nvSpPr>
          <p:cNvPr id="29697" name="Rectangle 1"/>
          <p:cNvSpPr>
            <a:spLocks noChangeArrowheads="1"/>
          </p:cNvSpPr>
          <p:nvPr/>
        </p:nvSpPr>
        <p:spPr bwMode="auto">
          <a:xfrm>
            <a:off x="2428860" y="5072074"/>
            <a:ext cx="3786214" cy="1323439"/>
          </a:xfrm>
          <a:prstGeom prst="rect">
            <a:avLst/>
          </a:prstGeom>
          <a:solidFill>
            <a:schemeClr val="bg2">
              <a:lumMod val="90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fontAlgn="base">
              <a:spcBef>
                <a:spcPct val="0"/>
              </a:spcBef>
              <a:spcAft>
                <a:spcPct val="0"/>
              </a:spcAft>
            </a:pPr>
            <a:r>
              <a:rPr lang="en-US" sz="1600" i="1" dirty="0" smtClean="0">
                <a:solidFill>
                  <a:srgbClr val="FF0000"/>
                </a:solidFill>
                <a:latin typeface="Arial" pitchFamily="34" charset="0"/>
                <a:ea typeface="Times New Roman" pitchFamily="18" charset="0"/>
                <a:cs typeface="Arial" pitchFamily="34" charset="0"/>
              </a:rPr>
              <a:t>Psycho-Social Analysis </a:t>
            </a:r>
          </a:p>
          <a:p>
            <a:pPr lvl="0" algn="ctr" fontAlgn="base">
              <a:spcBef>
                <a:spcPct val="0"/>
              </a:spcBef>
              <a:spcAft>
                <a:spcPct val="0"/>
              </a:spcAft>
            </a:pPr>
            <a:r>
              <a:rPr lang="en-US" sz="1600" i="1" dirty="0" smtClean="0">
                <a:solidFill>
                  <a:srgbClr val="FF0000"/>
                </a:solidFill>
                <a:latin typeface="Arial" pitchFamily="34" charset="0"/>
                <a:ea typeface="Times New Roman" pitchFamily="18" charset="0"/>
                <a:cs typeface="Arial" pitchFamily="34" charset="0"/>
              </a:rPr>
              <a:t>and Practice Intervention </a:t>
            </a:r>
          </a:p>
          <a:p>
            <a:pPr lvl="0" algn="ctr" fontAlgn="base">
              <a:spcBef>
                <a:spcPct val="0"/>
              </a:spcBef>
              <a:spcAft>
                <a:spcPct val="0"/>
              </a:spcAft>
            </a:pPr>
            <a:r>
              <a:rPr lang="en-US" sz="1600" i="1" dirty="0" smtClean="0">
                <a:solidFill>
                  <a:srgbClr val="FF0000"/>
                </a:solidFill>
                <a:latin typeface="Arial" pitchFamily="34" charset="0"/>
                <a:ea typeface="Times New Roman" pitchFamily="18" charset="0"/>
                <a:cs typeface="Arial" pitchFamily="34" charset="0"/>
              </a:rPr>
              <a:t>Based on the Expressive / Creative Abilities of Territorial Organizations</a:t>
            </a:r>
          </a:p>
          <a:p>
            <a:pPr lvl="0" algn="ctr" fontAlgn="base">
              <a:spcBef>
                <a:spcPct val="0"/>
              </a:spcBef>
              <a:spcAft>
                <a:spcPct val="0"/>
              </a:spcAft>
            </a:pPr>
            <a:r>
              <a:rPr lang="en-US" sz="1600" i="1" dirty="0" smtClean="0">
                <a:solidFill>
                  <a:srgbClr val="FF0000"/>
                </a:solidFill>
                <a:latin typeface="Arial" pitchFamily="34" charset="0"/>
                <a:ea typeface="Times New Roman" pitchFamily="18" charset="0"/>
                <a:cs typeface="Arial" pitchFamily="34" charset="0"/>
              </a:rPr>
              <a:t>and the Youth Participation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28596" y="1928802"/>
            <a:ext cx="8229600" cy="3714776"/>
          </a:xfrm>
        </p:spPr>
        <p:txBody>
          <a:bodyPr>
            <a:normAutofit fontScale="92500"/>
          </a:bodyPr>
          <a:lstStyle/>
          <a:p>
            <a:pPr algn="ctr">
              <a:buNone/>
            </a:pPr>
            <a:r>
              <a:rPr lang="en-US" sz="2400" b="1" dirty="0" smtClean="0">
                <a:solidFill>
                  <a:srgbClr val="0000CC"/>
                </a:solidFill>
              </a:rPr>
              <a:t>RESEARCH-ACTION </a:t>
            </a:r>
            <a:r>
              <a:rPr lang="it-IT" sz="2400" b="1" dirty="0" smtClean="0">
                <a:solidFill>
                  <a:srgbClr val="0000CC"/>
                </a:solidFill>
              </a:rPr>
              <a:t>1/3</a:t>
            </a:r>
            <a:endParaRPr lang="it-IT" sz="2400" dirty="0" smtClean="0"/>
          </a:p>
          <a:p>
            <a:pPr marL="0" indent="0" algn="ctr">
              <a:lnSpc>
                <a:spcPct val="150000"/>
              </a:lnSpc>
              <a:spcBef>
                <a:spcPts val="300"/>
              </a:spcBef>
              <a:buNone/>
            </a:pPr>
            <a:r>
              <a:rPr lang="en-US" sz="2400" dirty="0" smtClean="0"/>
              <a:t/>
            </a:r>
            <a:br>
              <a:rPr lang="en-US" sz="2400" dirty="0" smtClean="0"/>
            </a:br>
            <a:r>
              <a:rPr lang="en-US" sz="2400" dirty="0" smtClean="0"/>
              <a:t>The want to structuring </a:t>
            </a:r>
            <a:r>
              <a:rPr lang="en-US" sz="2400" b="1" dirty="0" smtClean="0"/>
              <a:t>four training workshops with technicians and associated professionals </a:t>
            </a:r>
            <a:r>
              <a:rPr lang="en-US" sz="2400" dirty="0" smtClean="0"/>
              <a:t>in different geographical experience in order to get across and discuss the methodological strategies designed in the context of our research, in order to promote the development of social diagnosis based on expressiveness and creativity.</a:t>
            </a:r>
          </a:p>
        </p:txBody>
      </p:sp>
      <p:sp>
        <p:nvSpPr>
          <p:cNvPr id="6" name="Segnaposto numero diapositiva 5"/>
          <p:cNvSpPr>
            <a:spLocks noGrp="1"/>
          </p:cNvSpPr>
          <p:nvPr>
            <p:ph type="sldNum" sz="quarter" idx="12"/>
          </p:nvPr>
        </p:nvSpPr>
        <p:spPr/>
        <p:txBody>
          <a:bodyPr>
            <a:normAutofit fontScale="70000" lnSpcReduction="20000"/>
          </a:bodyPr>
          <a:lstStyle/>
          <a:p>
            <a:fld id="{96EC6E08-B32E-41DC-BF83-B9E2515A4E8F}" type="slidenum">
              <a:rPr lang="it-IT" sz="3200" smtClean="0"/>
              <a:pPr/>
              <a:t>10</a:t>
            </a:fld>
            <a:endParaRPr lang="it-IT" sz="3200"/>
          </a:p>
        </p:txBody>
      </p:sp>
      <p:pic>
        <p:nvPicPr>
          <p:cNvPr id="4" name="Immagine 21" descr="nuovo logo I"/>
          <p:cNvPicPr>
            <a:picLocks noChangeAspect="1"/>
          </p:cNvPicPr>
          <p:nvPr/>
        </p:nvPicPr>
        <p:blipFill>
          <a:blip r:embed="rId2" cstate="print"/>
          <a:srcRect/>
          <a:stretch>
            <a:fillRect/>
          </a:stretch>
        </p:blipFill>
        <p:spPr bwMode="auto">
          <a:xfrm>
            <a:off x="214282" y="5572140"/>
            <a:ext cx="1059037" cy="1049829"/>
          </a:xfrm>
          <a:prstGeom prst="rect">
            <a:avLst/>
          </a:prstGeom>
          <a:ln>
            <a:noFill/>
          </a:ln>
          <a:effectLst>
            <a:outerShdw blurRad="292100" dist="139700" dir="2700000" algn="tl" rotWithShape="0">
              <a:srgbClr val="333333">
                <a:alpha val="65000"/>
              </a:srgbClr>
            </a:outerShdw>
          </a:effectLst>
        </p:spPr>
      </p:pic>
      <p:pic>
        <p:nvPicPr>
          <p:cNvPr id="12" name="Immagine 11" descr="ececenter 01.10.2007.jpg"/>
          <p:cNvPicPr>
            <a:picLocks noChangeAspect="1"/>
          </p:cNvPicPr>
          <p:nvPr/>
        </p:nvPicPr>
        <p:blipFill>
          <a:blip r:embed="rId3"/>
          <a:stretch>
            <a:fillRect/>
          </a:stretch>
        </p:blipFill>
        <p:spPr>
          <a:xfrm>
            <a:off x="7072330" y="5429264"/>
            <a:ext cx="1784643" cy="889609"/>
          </a:xfrm>
          <a:prstGeom prst="rect">
            <a:avLst/>
          </a:prstGeom>
        </p:spPr>
      </p:pic>
      <p:sp>
        <p:nvSpPr>
          <p:cNvPr id="13" name="Rectangle 3"/>
          <p:cNvSpPr>
            <a:spLocks noChangeArrowheads="1"/>
          </p:cNvSpPr>
          <p:nvPr/>
        </p:nvSpPr>
        <p:spPr bwMode="auto">
          <a:xfrm>
            <a:off x="0" y="6357958"/>
            <a:ext cx="9505950" cy="338554"/>
          </a:xfrm>
          <a:prstGeom prst="rect">
            <a:avLst/>
          </a:prstGeom>
          <a:noFill/>
          <a:ln w="9525">
            <a:noFill/>
            <a:miter lim="800000"/>
            <a:headEnd/>
            <a:tailEnd/>
          </a:ln>
        </p:spPr>
        <p:txBody>
          <a:bodyPr anchor="ctr">
            <a:sp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b="1" dirty="0" smtClean="0">
                <a:solidFill>
                  <a:srgbClr val="002060"/>
                </a:solidFill>
                <a:latin typeface="Calibri" pitchFamily="34" charset="0"/>
                <a:ea typeface="Times New Roman" pitchFamily="18" charset="0"/>
                <a:cs typeface="Arial" charset="0"/>
              </a:rPr>
              <a:t>  ©</a:t>
            </a:r>
            <a:r>
              <a:rPr lang="it-IT" sz="1600" b="1" dirty="0" smtClean="0">
                <a:solidFill>
                  <a:srgbClr val="002060"/>
                </a:solidFill>
                <a:latin typeface="Calibri" pitchFamily="34" charset="0"/>
                <a:ea typeface="Times New Roman" pitchFamily="18" charset="0"/>
                <a:cs typeface="Arial" charset="0"/>
              </a:rPr>
              <a:t>Copyright  </a:t>
            </a:r>
            <a:r>
              <a:rPr lang="it-IT" sz="1600" b="1" dirty="0" err="1" smtClean="0">
                <a:solidFill>
                  <a:srgbClr val="002060"/>
                </a:solidFill>
                <a:latin typeface="Calibri" pitchFamily="34" charset="0"/>
                <a:ea typeface="Times New Roman" pitchFamily="18" charset="0"/>
                <a:cs typeface="Arial" charset="0"/>
              </a:rPr>
              <a:t>I.S.P.E.F.</a:t>
            </a:r>
            <a:r>
              <a:rPr lang="it-IT" sz="1600" b="1" dirty="0" smtClean="0">
                <a:solidFill>
                  <a:srgbClr val="002060"/>
                </a:solidFill>
                <a:latin typeface="Calibri" pitchFamily="34" charset="0"/>
                <a:ea typeface="Times New Roman" pitchFamily="18" charset="0"/>
                <a:cs typeface="Arial" charset="0"/>
              </a:rPr>
              <a:t> - E.C.E. </a:t>
            </a:r>
            <a:r>
              <a:rPr lang="it-IT" sz="1600" b="1" dirty="0" err="1" smtClean="0">
                <a:solidFill>
                  <a:srgbClr val="002060"/>
                </a:solidFill>
                <a:latin typeface="Calibri" pitchFamily="34" charset="0"/>
                <a:ea typeface="Times New Roman" pitchFamily="18" charset="0"/>
                <a:cs typeface="Arial" charset="0"/>
              </a:rPr>
              <a:t>All</a:t>
            </a:r>
            <a:r>
              <a:rPr lang="it-IT" sz="1600" b="1" dirty="0" smtClean="0">
                <a:solidFill>
                  <a:srgbClr val="002060"/>
                </a:solidFill>
                <a:latin typeface="Calibri" pitchFamily="34" charset="0"/>
                <a:ea typeface="Times New Roman" pitchFamily="18" charset="0"/>
                <a:cs typeface="Arial" charset="0"/>
              </a:rPr>
              <a:t> </a:t>
            </a:r>
            <a:r>
              <a:rPr lang="it-IT" sz="1600" b="1" dirty="0" err="1" smtClean="0">
                <a:solidFill>
                  <a:srgbClr val="002060"/>
                </a:solidFill>
                <a:latin typeface="Calibri" pitchFamily="34" charset="0"/>
                <a:ea typeface="Times New Roman" pitchFamily="18" charset="0"/>
                <a:cs typeface="Arial" charset="0"/>
              </a:rPr>
              <a:t>rights</a:t>
            </a:r>
            <a:r>
              <a:rPr lang="it-IT" sz="1600" b="1" dirty="0" smtClean="0">
                <a:solidFill>
                  <a:srgbClr val="002060"/>
                </a:solidFill>
                <a:latin typeface="Calibri" pitchFamily="34" charset="0"/>
                <a:ea typeface="Times New Roman" pitchFamily="18" charset="0"/>
                <a:cs typeface="Arial" charset="0"/>
              </a:rPr>
              <a:t> </a:t>
            </a:r>
            <a:r>
              <a:rPr lang="it-IT" sz="1600" b="1" dirty="0" err="1" smtClean="0">
                <a:solidFill>
                  <a:srgbClr val="002060"/>
                </a:solidFill>
                <a:latin typeface="Calibri" pitchFamily="34" charset="0"/>
                <a:ea typeface="Times New Roman" pitchFamily="18" charset="0"/>
                <a:cs typeface="Arial" charset="0"/>
              </a:rPr>
              <a:t>reserved</a:t>
            </a:r>
            <a:endParaRPr lang="it-IT" sz="1600" b="1" dirty="0" smtClean="0">
              <a:solidFill>
                <a:srgbClr val="002060"/>
              </a:solidFill>
              <a:latin typeface="Calibri" pitchFamily="34" charset="0"/>
              <a:ea typeface="Times New Roman" pitchFamily="18" charset="0"/>
              <a:cs typeface="Arial" charset="0"/>
            </a:endParaRPr>
          </a:p>
        </p:txBody>
      </p:sp>
      <p:cxnSp>
        <p:nvCxnSpPr>
          <p:cNvPr id="16" name="Connettore 1 15"/>
          <p:cNvCxnSpPr/>
          <p:nvPr/>
        </p:nvCxnSpPr>
        <p:spPr>
          <a:xfrm>
            <a:off x="642910" y="1857364"/>
            <a:ext cx="785818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pic>
        <p:nvPicPr>
          <p:cNvPr id="11" name="irc_mi" descr="http://www.unimi.it/cataloghi/finanziamenti_ricerca/horizon_2020_1.jpg"/>
          <p:cNvPicPr/>
          <p:nvPr/>
        </p:nvPicPr>
        <p:blipFill>
          <a:blip r:embed="rId4" cstate="print"/>
          <a:srcRect/>
          <a:stretch>
            <a:fillRect/>
          </a:stretch>
        </p:blipFill>
        <p:spPr bwMode="auto">
          <a:xfrm>
            <a:off x="3214678" y="5572140"/>
            <a:ext cx="2571768" cy="857256"/>
          </a:xfrm>
          <a:prstGeom prst="rect">
            <a:avLst/>
          </a:prstGeom>
          <a:noFill/>
          <a:ln w="9525">
            <a:noFill/>
            <a:miter lim="800000"/>
            <a:headEnd/>
            <a:tailEnd/>
          </a:ln>
        </p:spPr>
      </p:pic>
      <p:sp>
        <p:nvSpPr>
          <p:cNvPr id="10" name="WordArt 2"/>
          <p:cNvSpPr txBox="1">
            <a:spLocks noChangeArrowheads="1" noChangeShapeType="1" noTextEdit="1"/>
          </p:cNvSpPr>
          <p:nvPr/>
        </p:nvSpPr>
        <p:spPr bwMode="auto">
          <a:xfrm>
            <a:off x="500034" y="0"/>
            <a:ext cx="7929618" cy="1857388"/>
          </a:xfrm>
          <a:prstGeom prst="rect">
            <a:avLst/>
          </a:prstGeom>
          <a:ln>
            <a:noFill/>
          </a:ln>
        </p:spPr>
        <p:txBody>
          <a:bodyPr vert="horz" wrap="none" lIns="0" tIns="0" rIns="18288" bIns="0" numCol="1" fromWordArt="1" anchor="b">
            <a:prstTxWarp prst="textPlain">
              <a:avLst>
                <a:gd name="adj" fmla="val 50000"/>
              </a:avLst>
            </a:prstTxWarp>
            <a:normAutofit fontScale="85000" lnSpcReduction="20000"/>
            <a:scene3d>
              <a:camera prst="orthographicFront"/>
              <a:lightRig rig="freezing" dir="t">
                <a:rot lat="0" lon="0" rev="5640000"/>
              </a:lightRig>
            </a:scene3d>
            <a:sp3d prstMaterial="flat">
              <a:bevelT w="38100" h="38100"/>
              <a:contourClr>
                <a:schemeClr val="tx2"/>
              </a:contourClr>
            </a:sp3d>
          </a:bodyPr>
          <a:lstStyle/>
          <a:p>
            <a:pPr algn="ctr"/>
            <a:r>
              <a:rPr lang="en-US" sz="8600" b="1" i="1" dirty="0" smtClean="0">
                <a:solidFill>
                  <a:srgbClr val="FF0000"/>
                </a:solidFill>
              </a:rPr>
              <a:t>YOUNG, (SOCIAL) ENTERPRISES </a:t>
            </a:r>
          </a:p>
          <a:p>
            <a:pPr algn="ctr"/>
            <a:r>
              <a:rPr lang="en-US" sz="8600" b="1" i="1" dirty="0" smtClean="0">
                <a:solidFill>
                  <a:srgbClr val="FF0000"/>
                </a:solidFill>
              </a:rPr>
              <a:t>AND COMMUNITY NETWORKS </a:t>
            </a:r>
            <a:endParaRPr lang="it-IT" sz="8600" b="1" i="1" dirty="0" smtClean="0">
              <a:ln>
                <a:solidFill>
                  <a:srgbClr val="FF0000"/>
                </a:solidFill>
              </a:ln>
              <a:solidFill>
                <a:srgbClr val="FF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28596" y="1928802"/>
            <a:ext cx="8229600" cy="4286280"/>
          </a:xfrm>
        </p:spPr>
        <p:txBody>
          <a:bodyPr>
            <a:normAutofit/>
          </a:bodyPr>
          <a:lstStyle/>
          <a:p>
            <a:pPr algn="ctr">
              <a:buNone/>
            </a:pPr>
            <a:r>
              <a:rPr lang="en-US" sz="2400" b="1" dirty="0" smtClean="0">
                <a:solidFill>
                  <a:srgbClr val="0000CC"/>
                </a:solidFill>
              </a:rPr>
              <a:t>RESEARCH-ACTION </a:t>
            </a:r>
            <a:r>
              <a:rPr lang="it-IT" sz="2400" b="1" dirty="0" smtClean="0">
                <a:solidFill>
                  <a:srgbClr val="0000CC"/>
                </a:solidFill>
              </a:rPr>
              <a:t>2/3</a:t>
            </a:r>
            <a:endParaRPr lang="it-IT" sz="2400" dirty="0" smtClean="0"/>
          </a:p>
          <a:p>
            <a:pPr marL="0" indent="0" algn="ctr">
              <a:buNone/>
            </a:pPr>
            <a:endParaRPr lang="it-IT" sz="2400" dirty="0" smtClean="0"/>
          </a:p>
          <a:p>
            <a:pPr marL="0" indent="0" algn="ctr">
              <a:lnSpc>
                <a:spcPct val="150000"/>
              </a:lnSpc>
              <a:buNone/>
            </a:pPr>
            <a:r>
              <a:rPr lang="en-US" sz="2400" dirty="0" smtClean="0"/>
              <a:t>Is planned the realization of</a:t>
            </a:r>
            <a:r>
              <a:rPr lang="en-US" sz="2400" b="1" dirty="0" smtClean="0"/>
              <a:t> 3 workshops with young participants of the different district  organizations</a:t>
            </a:r>
            <a:r>
              <a:rPr lang="en-US" sz="2400" dirty="0" smtClean="0"/>
              <a:t> in which the institution provides technical support, in which socialize the basic components to develop a social diagnosis.</a:t>
            </a:r>
          </a:p>
        </p:txBody>
      </p:sp>
      <p:sp>
        <p:nvSpPr>
          <p:cNvPr id="6" name="Segnaposto numero diapositiva 5"/>
          <p:cNvSpPr>
            <a:spLocks noGrp="1"/>
          </p:cNvSpPr>
          <p:nvPr>
            <p:ph type="sldNum" sz="quarter" idx="12"/>
          </p:nvPr>
        </p:nvSpPr>
        <p:spPr/>
        <p:txBody>
          <a:bodyPr>
            <a:normAutofit fontScale="70000" lnSpcReduction="20000"/>
          </a:bodyPr>
          <a:lstStyle/>
          <a:p>
            <a:fld id="{96EC6E08-B32E-41DC-BF83-B9E2515A4E8F}" type="slidenum">
              <a:rPr lang="it-IT" sz="3200" smtClean="0"/>
              <a:pPr/>
              <a:t>11</a:t>
            </a:fld>
            <a:endParaRPr lang="it-IT" sz="3200"/>
          </a:p>
        </p:txBody>
      </p:sp>
      <p:pic>
        <p:nvPicPr>
          <p:cNvPr id="4" name="Immagine 21" descr="nuovo logo I"/>
          <p:cNvPicPr>
            <a:picLocks noChangeAspect="1"/>
          </p:cNvPicPr>
          <p:nvPr/>
        </p:nvPicPr>
        <p:blipFill>
          <a:blip r:embed="rId2" cstate="print"/>
          <a:srcRect/>
          <a:stretch>
            <a:fillRect/>
          </a:stretch>
        </p:blipFill>
        <p:spPr bwMode="auto">
          <a:xfrm>
            <a:off x="214282" y="5572140"/>
            <a:ext cx="1059037" cy="1049829"/>
          </a:xfrm>
          <a:prstGeom prst="rect">
            <a:avLst/>
          </a:prstGeom>
          <a:ln>
            <a:noFill/>
          </a:ln>
          <a:effectLst>
            <a:outerShdw blurRad="292100" dist="139700" dir="2700000" algn="tl" rotWithShape="0">
              <a:srgbClr val="333333">
                <a:alpha val="65000"/>
              </a:srgbClr>
            </a:outerShdw>
          </a:effectLst>
        </p:spPr>
      </p:pic>
      <p:pic>
        <p:nvPicPr>
          <p:cNvPr id="12" name="Immagine 11" descr="ececenter 01.10.2007.jpg"/>
          <p:cNvPicPr>
            <a:picLocks noChangeAspect="1"/>
          </p:cNvPicPr>
          <p:nvPr/>
        </p:nvPicPr>
        <p:blipFill>
          <a:blip r:embed="rId3"/>
          <a:stretch>
            <a:fillRect/>
          </a:stretch>
        </p:blipFill>
        <p:spPr>
          <a:xfrm>
            <a:off x="7072330" y="5429264"/>
            <a:ext cx="1784643" cy="889609"/>
          </a:xfrm>
          <a:prstGeom prst="rect">
            <a:avLst/>
          </a:prstGeom>
        </p:spPr>
      </p:pic>
      <p:sp>
        <p:nvSpPr>
          <p:cNvPr id="13" name="Rectangle 3"/>
          <p:cNvSpPr>
            <a:spLocks noChangeArrowheads="1"/>
          </p:cNvSpPr>
          <p:nvPr/>
        </p:nvSpPr>
        <p:spPr bwMode="auto">
          <a:xfrm>
            <a:off x="0" y="6357958"/>
            <a:ext cx="9505950" cy="338554"/>
          </a:xfrm>
          <a:prstGeom prst="rect">
            <a:avLst/>
          </a:prstGeom>
          <a:noFill/>
          <a:ln w="9525">
            <a:noFill/>
            <a:miter lim="800000"/>
            <a:headEnd/>
            <a:tailEnd/>
          </a:ln>
        </p:spPr>
        <p:txBody>
          <a:bodyPr anchor="ctr">
            <a:sp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b="1" dirty="0" smtClean="0">
                <a:solidFill>
                  <a:srgbClr val="002060"/>
                </a:solidFill>
                <a:latin typeface="Calibri" pitchFamily="34" charset="0"/>
                <a:ea typeface="Times New Roman" pitchFamily="18" charset="0"/>
                <a:cs typeface="Arial" charset="0"/>
              </a:rPr>
              <a:t>  ©</a:t>
            </a:r>
            <a:r>
              <a:rPr lang="it-IT" sz="1600" b="1" dirty="0" smtClean="0">
                <a:solidFill>
                  <a:srgbClr val="002060"/>
                </a:solidFill>
                <a:latin typeface="Calibri" pitchFamily="34" charset="0"/>
                <a:ea typeface="Times New Roman" pitchFamily="18" charset="0"/>
                <a:cs typeface="Arial" charset="0"/>
              </a:rPr>
              <a:t>Copyright  </a:t>
            </a:r>
            <a:r>
              <a:rPr lang="it-IT" sz="1600" b="1" dirty="0" err="1" smtClean="0">
                <a:solidFill>
                  <a:srgbClr val="002060"/>
                </a:solidFill>
                <a:latin typeface="Calibri" pitchFamily="34" charset="0"/>
                <a:ea typeface="Times New Roman" pitchFamily="18" charset="0"/>
                <a:cs typeface="Arial" charset="0"/>
              </a:rPr>
              <a:t>I.S.P.E.F.</a:t>
            </a:r>
            <a:r>
              <a:rPr lang="it-IT" sz="1600" b="1" dirty="0" smtClean="0">
                <a:solidFill>
                  <a:srgbClr val="002060"/>
                </a:solidFill>
                <a:latin typeface="Calibri" pitchFamily="34" charset="0"/>
                <a:ea typeface="Times New Roman" pitchFamily="18" charset="0"/>
                <a:cs typeface="Arial" charset="0"/>
              </a:rPr>
              <a:t> - E.C.E. </a:t>
            </a:r>
            <a:r>
              <a:rPr lang="it-IT" sz="1600" b="1" dirty="0" err="1" smtClean="0">
                <a:solidFill>
                  <a:srgbClr val="002060"/>
                </a:solidFill>
                <a:latin typeface="Calibri" pitchFamily="34" charset="0"/>
                <a:ea typeface="Times New Roman" pitchFamily="18" charset="0"/>
                <a:cs typeface="Arial" charset="0"/>
              </a:rPr>
              <a:t>All</a:t>
            </a:r>
            <a:r>
              <a:rPr lang="it-IT" sz="1600" b="1" dirty="0" smtClean="0">
                <a:solidFill>
                  <a:srgbClr val="002060"/>
                </a:solidFill>
                <a:latin typeface="Calibri" pitchFamily="34" charset="0"/>
                <a:ea typeface="Times New Roman" pitchFamily="18" charset="0"/>
                <a:cs typeface="Arial" charset="0"/>
              </a:rPr>
              <a:t> </a:t>
            </a:r>
            <a:r>
              <a:rPr lang="it-IT" sz="1600" b="1" dirty="0" err="1" smtClean="0">
                <a:solidFill>
                  <a:srgbClr val="002060"/>
                </a:solidFill>
                <a:latin typeface="Calibri" pitchFamily="34" charset="0"/>
                <a:ea typeface="Times New Roman" pitchFamily="18" charset="0"/>
                <a:cs typeface="Arial" charset="0"/>
              </a:rPr>
              <a:t>rights</a:t>
            </a:r>
            <a:r>
              <a:rPr lang="it-IT" sz="1600" b="1" dirty="0" smtClean="0">
                <a:solidFill>
                  <a:srgbClr val="002060"/>
                </a:solidFill>
                <a:latin typeface="Calibri" pitchFamily="34" charset="0"/>
                <a:ea typeface="Times New Roman" pitchFamily="18" charset="0"/>
                <a:cs typeface="Arial" charset="0"/>
              </a:rPr>
              <a:t> </a:t>
            </a:r>
            <a:r>
              <a:rPr lang="it-IT" sz="1600" b="1" dirty="0" err="1" smtClean="0">
                <a:solidFill>
                  <a:srgbClr val="002060"/>
                </a:solidFill>
                <a:latin typeface="Calibri" pitchFamily="34" charset="0"/>
                <a:ea typeface="Times New Roman" pitchFamily="18" charset="0"/>
                <a:cs typeface="Arial" charset="0"/>
              </a:rPr>
              <a:t>reserved</a:t>
            </a:r>
            <a:endParaRPr lang="it-IT" sz="1600" b="1" dirty="0" smtClean="0">
              <a:solidFill>
                <a:srgbClr val="002060"/>
              </a:solidFill>
              <a:latin typeface="Calibri" pitchFamily="34" charset="0"/>
              <a:ea typeface="Times New Roman" pitchFamily="18" charset="0"/>
              <a:cs typeface="Arial" charset="0"/>
            </a:endParaRPr>
          </a:p>
        </p:txBody>
      </p:sp>
      <p:cxnSp>
        <p:nvCxnSpPr>
          <p:cNvPr id="16" name="Connettore 1 15"/>
          <p:cNvCxnSpPr/>
          <p:nvPr/>
        </p:nvCxnSpPr>
        <p:spPr>
          <a:xfrm>
            <a:off x="642910" y="1857364"/>
            <a:ext cx="785818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pic>
        <p:nvPicPr>
          <p:cNvPr id="11" name="irc_mi" descr="http://www.unimi.it/cataloghi/finanziamenti_ricerca/horizon_2020_1.jpg"/>
          <p:cNvPicPr/>
          <p:nvPr/>
        </p:nvPicPr>
        <p:blipFill>
          <a:blip r:embed="rId4" cstate="print"/>
          <a:srcRect/>
          <a:stretch>
            <a:fillRect/>
          </a:stretch>
        </p:blipFill>
        <p:spPr bwMode="auto">
          <a:xfrm>
            <a:off x="3214678" y="5572140"/>
            <a:ext cx="2571768" cy="857256"/>
          </a:xfrm>
          <a:prstGeom prst="rect">
            <a:avLst/>
          </a:prstGeom>
          <a:noFill/>
          <a:ln w="9525">
            <a:noFill/>
            <a:miter lim="800000"/>
            <a:headEnd/>
            <a:tailEnd/>
          </a:ln>
        </p:spPr>
      </p:pic>
      <p:sp>
        <p:nvSpPr>
          <p:cNvPr id="10" name="WordArt 2"/>
          <p:cNvSpPr txBox="1">
            <a:spLocks noChangeArrowheads="1" noChangeShapeType="1" noTextEdit="1"/>
          </p:cNvSpPr>
          <p:nvPr/>
        </p:nvSpPr>
        <p:spPr bwMode="auto">
          <a:xfrm>
            <a:off x="500034" y="0"/>
            <a:ext cx="7929618" cy="1857388"/>
          </a:xfrm>
          <a:prstGeom prst="rect">
            <a:avLst/>
          </a:prstGeom>
          <a:ln>
            <a:noFill/>
          </a:ln>
        </p:spPr>
        <p:txBody>
          <a:bodyPr vert="horz" wrap="none" lIns="0" tIns="0" rIns="18288" bIns="0" numCol="1" fromWordArt="1" anchor="b">
            <a:prstTxWarp prst="textPlain">
              <a:avLst>
                <a:gd name="adj" fmla="val 50000"/>
              </a:avLst>
            </a:prstTxWarp>
            <a:normAutofit fontScale="85000" lnSpcReduction="20000"/>
            <a:scene3d>
              <a:camera prst="orthographicFront"/>
              <a:lightRig rig="freezing" dir="t">
                <a:rot lat="0" lon="0" rev="5640000"/>
              </a:lightRig>
            </a:scene3d>
            <a:sp3d prstMaterial="flat">
              <a:bevelT w="38100" h="38100"/>
              <a:contourClr>
                <a:schemeClr val="tx2"/>
              </a:contourClr>
            </a:sp3d>
          </a:bodyPr>
          <a:lstStyle/>
          <a:p>
            <a:pPr algn="ctr"/>
            <a:r>
              <a:rPr lang="en-US" sz="8600" b="1" i="1" dirty="0" smtClean="0">
                <a:solidFill>
                  <a:srgbClr val="FF0000"/>
                </a:solidFill>
              </a:rPr>
              <a:t>YOUNG, (SOCIAL) ENTERPRISES </a:t>
            </a:r>
          </a:p>
          <a:p>
            <a:pPr algn="ctr"/>
            <a:r>
              <a:rPr lang="en-US" sz="8600" b="1" i="1" dirty="0" smtClean="0">
                <a:solidFill>
                  <a:srgbClr val="FF0000"/>
                </a:solidFill>
              </a:rPr>
              <a:t>AND COMMUNITY NETWORKS </a:t>
            </a:r>
            <a:endParaRPr lang="it-IT" sz="8600" b="1" i="1" dirty="0" smtClean="0">
              <a:ln>
                <a:solidFill>
                  <a:srgbClr val="FF0000"/>
                </a:solidFill>
              </a:ln>
              <a:solidFill>
                <a:srgbClr val="FF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28596" y="1928802"/>
            <a:ext cx="8229600" cy="3500462"/>
          </a:xfrm>
        </p:spPr>
        <p:txBody>
          <a:bodyPr>
            <a:normAutofit/>
          </a:bodyPr>
          <a:lstStyle/>
          <a:p>
            <a:pPr algn="ctr">
              <a:buNone/>
            </a:pPr>
            <a:r>
              <a:rPr lang="en-US" sz="2400" b="1" dirty="0" smtClean="0">
                <a:solidFill>
                  <a:srgbClr val="0000CC"/>
                </a:solidFill>
              </a:rPr>
              <a:t>RESEARCH-ACTION  </a:t>
            </a:r>
            <a:r>
              <a:rPr lang="it-IT" sz="2400" b="1" dirty="0" smtClean="0">
                <a:solidFill>
                  <a:srgbClr val="0000CC"/>
                </a:solidFill>
              </a:rPr>
              <a:t>3/</a:t>
            </a:r>
            <a:r>
              <a:rPr lang="it-IT" sz="2400" b="1" dirty="0" err="1" smtClean="0">
                <a:solidFill>
                  <a:srgbClr val="0000CC"/>
                </a:solidFill>
              </a:rPr>
              <a:t>3</a:t>
            </a:r>
            <a:r>
              <a:rPr lang="it-IT" sz="2400" b="1" dirty="0" smtClean="0">
                <a:solidFill>
                  <a:srgbClr val="0000CC"/>
                </a:solidFill>
              </a:rPr>
              <a:t> </a:t>
            </a:r>
            <a:endParaRPr lang="it-IT" sz="2400" dirty="0" smtClean="0">
              <a:solidFill>
                <a:srgbClr val="0000CC"/>
              </a:solidFill>
            </a:endParaRPr>
          </a:p>
          <a:p>
            <a:pPr marL="0" indent="0" algn="ctr">
              <a:buNone/>
            </a:pPr>
            <a:r>
              <a:rPr lang="en-US" sz="2400" dirty="0" smtClean="0"/>
              <a:t>At the same time, is planned to produce </a:t>
            </a:r>
            <a:r>
              <a:rPr lang="en-US" sz="2400" b="1" dirty="0" smtClean="0"/>
              <a:t>3 Creative-Expressive day </a:t>
            </a:r>
            <a:r>
              <a:rPr lang="en-US" sz="2400" dirty="0" smtClean="0"/>
              <a:t>with: </a:t>
            </a:r>
            <a:br>
              <a:rPr lang="en-US" sz="2400" dirty="0" smtClean="0"/>
            </a:br>
            <a:r>
              <a:rPr lang="en-US" sz="2400" b="1" dirty="0" smtClean="0"/>
              <a:t>a) Individual activity: "color sensations" </a:t>
            </a:r>
            <a:br>
              <a:rPr lang="en-US" sz="2400" b="1" dirty="0" smtClean="0"/>
            </a:br>
            <a:r>
              <a:rPr lang="en-US" sz="2400" b="1" dirty="0" smtClean="0"/>
              <a:t>b) Activities of collective expression: "Remaking the 2000s" </a:t>
            </a:r>
            <a:br>
              <a:rPr lang="en-US" sz="2400" b="1" dirty="0" smtClean="0"/>
            </a:br>
            <a:r>
              <a:rPr lang="en-US" sz="2400" b="1" dirty="0" smtClean="0"/>
              <a:t>c) Activities of Collective expression : Session Puppet </a:t>
            </a:r>
            <a:br>
              <a:rPr lang="en-US" sz="2400" b="1" dirty="0" smtClean="0"/>
            </a:br>
            <a:r>
              <a:rPr lang="en-US" sz="2400" b="1" dirty="0" smtClean="0"/>
              <a:t>d) Re-interpreting and self-interpreting</a:t>
            </a:r>
          </a:p>
          <a:p>
            <a:pPr marL="0" indent="0" algn="ctr">
              <a:buNone/>
            </a:pPr>
            <a:endParaRPr lang="it-IT" sz="2400" dirty="0"/>
          </a:p>
          <a:p>
            <a:pPr marL="0" indent="0" algn="ctr">
              <a:buNone/>
            </a:pPr>
            <a:endParaRPr lang="it-IT" sz="2200" dirty="0"/>
          </a:p>
        </p:txBody>
      </p:sp>
      <p:sp>
        <p:nvSpPr>
          <p:cNvPr id="6" name="Segnaposto numero diapositiva 5"/>
          <p:cNvSpPr>
            <a:spLocks noGrp="1"/>
          </p:cNvSpPr>
          <p:nvPr>
            <p:ph type="sldNum" sz="quarter" idx="12"/>
          </p:nvPr>
        </p:nvSpPr>
        <p:spPr/>
        <p:txBody>
          <a:bodyPr>
            <a:normAutofit fontScale="70000" lnSpcReduction="20000"/>
          </a:bodyPr>
          <a:lstStyle/>
          <a:p>
            <a:fld id="{96EC6E08-B32E-41DC-BF83-B9E2515A4E8F}" type="slidenum">
              <a:rPr lang="it-IT" sz="3200" smtClean="0"/>
              <a:pPr/>
              <a:t>12</a:t>
            </a:fld>
            <a:endParaRPr lang="it-IT" sz="3200"/>
          </a:p>
        </p:txBody>
      </p:sp>
      <p:pic>
        <p:nvPicPr>
          <p:cNvPr id="4" name="Immagine 21" descr="nuovo logo I"/>
          <p:cNvPicPr>
            <a:picLocks noChangeAspect="1"/>
          </p:cNvPicPr>
          <p:nvPr/>
        </p:nvPicPr>
        <p:blipFill>
          <a:blip r:embed="rId2" cstate="print"/>
          <a:srcRect/>
          <a:stretch>
            <a:fillRect/>
          </a:stretch>
        </p:blipFill>
        <p:spPr bwMode="auto">
          <a:xfrm>
            <a:off x="214282" y="5572140"/>
            <a:ext cx="1059037" cy="1049829"/>
          </a:xfrm>
          <a:prstGeom prst="rect">
            <a:avLst/>
          </a:prstGeom>
          <a:ln>
            <a:noFill/>
          </a:ln>
          <a:effectLst>
            <a:outerShdw blurRad="292100" dist="139700" dir="2700000" algn="tl" rotWithShape="0">
              <a:srgbClr val="333333">
                <a:alpha val="65000"/>
              </a:srgbClr>
            </a:outerShdw>
          </a:effectLst>
        </p:spPr>
      </p:pic>
      <p:pic>
        <p:nvPicPr>
          <p:cNvPr id="12" name="Immagine 11" descr="ececenter 01.10.2007.jpg"/>
          <p:cNvPicPr>
            <a:picLocks noChangeAspect="1"/>
          </p:cNvPicPr>
          <p:nvPr/>
        </p:nvPicPr>
        <p:blipFill>
          <a:blip r:embed="rId3"/>
          <a:stretch>
            <a:fillRect/>
          </a:stretch>
        </p:blipFill>
        <p:spPr>
          <a:xfrm>
            <a:off x="7072330" y="5429264"/>
            <a:ext cx="1784643" cy="889609"/>
          </a:xfrm>
          <a:prstGeom prst="rect">
            <a:avLst/>
          </a:prstGeom>
        </p:spPr>
      </p:pic>
      <p:sp>
        <p:nvSpPr>
          <p:cNvPr id="13" name="Rectangle 3"/>
          <p:cNvSpPr>
            <a:spLocks noChangeArrowheads="1"/>
          </p:cNvSpPr>
          <p:nvPr/>
        </p:nvSpPr>
        <p:spPr bwMode="auto">
          <a:xfrm>
            <a:off x="0" y="6357958"/>
            <a:ext cx="9505950" cy="338554"/>
          </a:xfrm>
          <a:prstGeom prst="rect">
            <a:avLst/>
          </a:prstGeom>
          <a:noFill/>
          <a:ln w="9525">
            <a:noFill/>
            <a:miter lim="800000"/>
            <a:headEnd/>
            <a:tailEnd/>
          </a:ln>
        </p:spPr>
        <p:txBody>
          <a:bodyPr anchor="ctr">
            <a:sp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b="1" dirty="0" smtClean="0">
                <a:solidFill>
                  <a:srgbClr val="002060"/>
                </a:solidFill>
                <a:latin typeface="Calibri" pitchFamily="34" charset="0"/>
                <a:ea typeface="Times New Roman" pitchFamily="18" charset="0"/>
                <a:cs typeface="Arial" charset="0"/>
              </a:rPr>
              <a:t>  ©</a:t>
            </a:r>
            <a:r>
              <a:rPr lang="it-IT" sz="1600" b="1" dirty="0" smtClean="0">
                <a:solidFill>
                  <a:srgbClr val="002060"/>
                </a:solidFill>
                <a:latin typeface="Calibri" pitchFamily="34" charset="0"/>
                <a:ea typeface="Times New Roman" pitchFamily="18" charset="0"/>
                <a:cs typeface="Arial" charset="0"/>
              </a:rPr>
              <a:t>Copyright  </a:t>
            </a:r>
            <a:r>
              <a:rPr lang="it-IT" sz="1600" b="1" dirty="0" err="1" smtClean="0">
                <a:solidFill>
                  <a:srgbClr val="002060"/>
                </a:solidFill>
                <a:latin typeface="Calibri" pitchFamily="34" charset="0"/>
                <a:ea typeface="Times New Roman" pitchFamily="18" charset="0"/>
                <a:cs typeface="Arial" charset="0"/>
              </a:rPr>
              <a:t>I.S.P.E.F.</a:t>
            </a:r>
            <a:r>
              <a:rPr lang="it-IT" sz="1600" b="1" dirty="0" smtClean="0">
                <a:solidFill>
                  <a:srgbClr val="002060"/>
                </a:solidFill>
                <a:latin typeface="Calibri" pitchFamily="34" charset="0"/>
                <a:ea typeface="Times New Roman" pitchFamily="18" charset="0"/>
                <a:cs typeface="Arial" charset="0"/>
              </a:rPr>
              <a:t> - E.C.E. </a:t>
            </a:r>
            <a:r>
              <a:rPr lang="it-IT" sz="1600" b="1" dirty="0" err="1" smtClean="0">
                <a:solidFill>
                  <a:srgbClr val="002060"/>
                </a:solidFill>
                <a:latin typeface="Calibri" pitchFamily="34" charset="0"/>
                <a:ea typeface="Times New Roman" pitchFamily="18" charset="0"/>
                <a:cs typeface="Arial" charset="0"/>
              </a:rPr>
              <a:t>All</a:t>
            </a:r>
            <a:r>
              <a:rPr lang="it-IT" sz="1600" b="1" dirty="0" smtClean="0">
                <a:solidFill>
                  <a:srgbClr val="002060"/>
                </a:solidFill>
                <a:latin typeface="Calibri" pitchFamily="34" charset="0"/>
                <a:ea typeface="Times New Roman" pitchFamily="18" charset="0"/>
                <a:cs typeface="Arial" charset="0"/>
              </a:rPr>
              <a:t> </a:t>
            </a:r>
            <a:r>
              <a:rPr lang="it-IT" sz="1600" b="1" dirty="0" err="1" smtClean="0">
                <a:solidFill>
                  <a:srgbClr val="002060"/>
                </a:solidFill>
                <a:latin typeface="Calibri" pitchFamily="34" charset="0"/>
                <a:ea typeface="Times New Roman" pitchFamily="18" charset="0"/>
                <a:cs typeface="Arial" charset="0"/>
              </a:rPr>
              <a:t>rights</a:t>
            </a:r>
            <a:r>
              <a:rPr lang="it-IT" sz="1600" b="1" dirty="0" smtClean="0">
                <a:solidFill>
                  <a:srgbClr val="002060"/>
                </a:solidFill>
                <a:latin typeface="Calibri" pitchFamily="34" charset="0"/>
                <a:ea typeface="Times New Roman" pitchFamily="18" charset="0"/>
                <a:cs typeface="Arial" charset="0"/>
              </a:rPr>
              <a:t> </a:t>
            </a:r>
            <a:r>
              <a:rPr lang="it-IT" sz="1600" b="1" dirty="0" err="1" smtClean="0">
                <a:solidFill>
                  <a:srgbClr val="002060"/>
                </a:solidFill>
                <a:latin typeface="Calibri" pitchFamily="34" charset="0"/>
                <a:ea typeface="Times New Roman" pitchFamily="18" charset="0"/>
                <a:cs typeface="Arial" charset="0"/>
              </a:rPr>
              <a:t>reserved</a:t>
            </a:r>
            <a:endParaRPr lang="it-IT" sz="1600" b="1" dirty="0" smtClean="0">
              <a:solidFill>
                <a:srgbClr val="002060"/>
              </a:solidFill>
              <a:latin typeface="Calibri" pitchFamily="34" charset="0"/>
              <a:ea typeface="Times New Roman" pitchFamily="18" charset="0"/>
              <a:cs typeface="Arial" charset="0"/>
            </a:endParaRPr>
          </a:p>
        </p:txBody>
      </p:sp>
      <p:cxnSp>
        <p:nvCxnSpPr>
          <p:cNvPr id="16" name="Connettore 1 15"/>
          <p:cNvCxnSpPr/>
          <p:nvPr/>
        </p:nvCxnSpPr>
        <p:spPr>
          <a:xfrm>
            <a:off x="642910" y="1857364"/>
            <a:ext cx="785818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pic>
        <p:nvPicPr>
          <p:cNvPr id="11" name="irc_mi" descr="http://www.unimi.it/cataloghi/finanziamenti_ricerca/horizon_2020_1.jpg"/>
          <p:cNvPicPr/>
          <p:nvPr/>
        </p:nvPicPr>
        <p:blipFill>
          <a:blip r:embed="rId4" cstate="print"/>
          <a:srcRect/>
          <a:stretch>
            <a:fillRect/>
          </a:stretch>
        </p:blipFill>
        <p:spPr bwMode="auto">
          <a:xfrm>
            <a:off x="3214678" y="5572140"/>
            <a:ext cx="2571768" cy="857256"/>
          </a:xfrm>
          <a:prstGeom prst="rect">
            <a:avLst/>
          </a:prstGeom>
          <a:noFill/>
          <a:ln w="9525">
            <a:noFill/>
            <a:miter lim="800000"/>
            <a:headEnd/>
            <a:tailEnd/>
          </a:ln>
        </p:spPr>
      </p:pic>
      <p:sp>
        <p:nvSpPr>
          <p:cNvPr id="10" name="WordArt 2"/>
          <p:cNvSpPr txBox="1">
            <a:spLocks noChangeArrowheads="1" noChangeShapeType="1" noTextEdit="1"/>
          </p:cNvSpPr>
          <p:nvPr/>
        </p:nvSpPr>
        <p:spPr bwMode="auto">
          <a:xfrm>
            <a:off x="500034" y="0"/>
            <a:ext cx="7929618" cy="1857388"/>
          </a:xfrm>
          <a:prstGeom prst="rect">
            <a:avLst/>
          </a:prstGeom>
          <a:ln>
            <a:noFill/>
          </a:ln>
        </p:spPr>
        <p:txBody>
          <a:bodyPr vert="horz" wrap="none" lIns="0" tIns="0" rIns="18288" bIns="0" numCol="1" fromWordArt="1" anchor="b">
            <a:prstTxWarp prst="textPlain">
              <a:avLst>
                <a:gd name="adj" fmla="val 50000"/>
              </a:avLst>
            </a:prstTxWarp>
            <a:normAutofit fontScale="85000" lnSpcReduction="20000"/>
            <a:scene3d>
              <a:camera prst="orthographicFront"/>
              <a:lightRig rig="freezing" dir="t">
                <a:rot lat="0" lon="0" rev="5640000"/>
              </a:lightRig>
            </a:scene3d>
            <a:sp3d prstMaterial="flat">
              <a:bevelT w="38100" h="38100"/>
              <a:contourClr>
                <a:schemeClr val="tx2"/>
              </a:contourClr>
            </a:sp3d>
          </a:bodyPr>
          <a:lstStyle/>
          <a:p>
            <a:pPr algn="ctr"/>
            <a:r>
              <a:rPr lang="en-US" sz="8600" b="1" i="1" dirty="0" smtClean="0">
                <a:solidFill>
                  <a:srgbClr val="FF0000"/>
                </a:solidFill>
              </a:rPr>
              <a:t>YOUNG, (SOCIAL) ENTERPRISES </a:t>
            </a:r>
          </a:p>
          <a:p>
            <a:pPr algn="ctr"/>
            <a:r>
              <a:rPr lang="en-US" sz="8600" b="1" i="1" dirty="0" smtClean="0">
                <a:solidFill>
                  <a:srgbClr val="FF0000"/>
                </a:solidFill>
              </a:rPr>
              <a:t>AND COMMUNITY NETWORKS </a:t>
            </a:r>
            <a:endParaRPr lang="it-IT" sz="8600" b="1" i="1" dirty="0" smtClean="0">
              <a:ln>
                <a:solidFill>
                  <a:srgbClr val="FF0000"/>
                </a:solidFill>
              </a:ln>
              <a:solidFill>
                <a:srgbClr val="FF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57158" y="1928802"/>
            <a:ext cx="8229600" cy="4286280"/>
          </a:xfrm>
        </p:spPr>
        <p:txBody>
          <a:bodyPr>
            <a:normAutofit/>
          </a:bodyPr>
          <a:lstStyle/>
          <a:p>
            <a:pPr marL="0" indent="0" algn="ctr">
              <a:buNone/>
            </a:pPr>
            <a:r>
              <a:rPr lang="en-US" sz="2400" b="1" dirty="0" smtClean="0">
                <a:solidFill>
                  <a:srgbClr val="0000CC"/>
                </a:solidFill>
              </a:rPr>
              <a:t>SCOPE </a:t>
            </a:r>
            <a:r>
              <a:rPr lang="en-US" sz="2400" dirty="0" smtClean="0"/>
              <a:t/>
            </a:r>
            <a:br>
              <a:rPr lang="en-US" sz="2400" dirty="0" smtClean="0"/>
            </a:br>
            <a:endParaRPr lang="en-US" sz="2400" dirty="0" smtClean="0"/>
          </a:p>
          <a:p>
            <a:pPr marL="0" indent="0" algn="ctr">
              <a:buNone/>
            </a:pPr>
            <a:r>
              <a:rPr lang="en-US" sz="2400" dirty="0" smtClean="0"/>
              <a:t>In addition to European countries, the project may be extended to  countries of Latin America such as: </a:t>
            </a:r>
            <a:br>
              <a:rPr lang="en-US" sz="2400" dirty="0" smtClean="0"/>
            </a:br>
            <a:endParaRPr lang="it-IT" sz="1050" dirty="0" smtClean="0"/>
          </a:p>
          <a:p>
            <a:pPr marL="0" indent="0" algn="ctr">
              <a:buFontTx/>
              <a:buChar char="-"/>
            </a:pPr>
            <a:r>
              <a:rPr lang="it-IT" b="1" dirty="0" smtClean="0"/>
              <a:t>Argentina                 - Venezuela</a:t>
            </a:r>
          </a:p>
          <a:p>
            <a:pPr marL="0" indent="0" algn="ctr">
              <a:buFontTx/>
              <a:buChar char="-"/>
            </a:pPr>
            <a:r>
              <a:rPr lang="it-IT" b="1" dirty="0" smtClean="0"/>
              <a:t> Ecuador                                                  - </a:t>
            </a:r>
            <a:r>
              <a:rPr lang="it-IT" b="1" dirty="0" err="1" smtClean="0"/>
              <a:t>Brazil</a:t>
            </a:r>
            <a:endParaRPr lang="it-IT" b="1" dirty="0" smtClean="0"/>
          </a:p>
          <a:p>
            <a:pPr marL="0" indent="0" algn="ctr">
              <a:buFontTx/>
              <a:buChar char="-"/>
            </a:pPr>
            <a:r>
              <a:rPr lang="it-IT" b="1" dirty="0" smtClean="0"/>
              <a:t>Chile                   - Mexico</a:t>
            </a:r>
            <a:endParaRPr lang="it-IT" sz="2800" dirty="0"/>
          </a:p>
        </p:txBody>
      </p:sp>
      <p:sp>
        <p:nvSpPr>
          <p:cNvPr id="6" name="Segnaposto numero diapositiva 5"/>
          <p:cNvSpPr>
            <a:spLocks noGrp="1"/>
          </p:cNvSpPr>
          <p:nvPr>
            <p:ph type="sldNum" sz="quarter" idx="12"/>
          </p:nvPr>
        </p:nvSpPr>
        <p:spPr/>
        <p:txBody>
          <a:bodyPr>
            <a:normAutofit fontScale="70000" lnSpcReduction="20000"/>
          </a:bodyPr>
          <a:lstStyle/>
          <a:p>
            <a:fld id="{96EC6E08-B32E-41DC-BF83-B9E2515A4E8F}" type="slidenum">
              <a:rPr lang="it-IT" sz="3200" smtClean="0"/>
              <a:pPr/>
              <a:t>13</a:t>
            </a:fld>
            <a:endParaRPr lang="it-IT" sz="3200"/>
          </a:p>
        </p:txBody>
      </p:sp>
      <p:pic>
        <p:nvPicPr>
          <p:cNvPr id="4" name="Immagine 21" descr="nuovo logo I"/>
          <p:cNvPicPr>
            <a:picLocks noChangeAspect="1"/>
          </p:cNvPicPr>
          <p:nvPr/>
        </p:nvPicPr>
        <p:blipFill>
          <a:blip r:embed="rId2" cstate="print"/>
          <a:srcRect/>
          <a:stretch>
            <a:fillRect/>
          </a:stretch>
        </p:blipFill>
        <p:spPr bwMode="auto">
          <a:xfrm>
            <a:off x="214282" y="5572140"/>
            <a:ext cx="1059037" cy="1049829"/>
          </a:xfrm>
          <a:prstGeom prst="rect">
            <a:avLst/>
          </a:prstGeom>
          <a:ln>
            <a:noFill/>
          </a:ln>
          <a:effectLst>
            <a:outerShdw blurRad="292100" dist="139700" dir="2700000" algn="tl" rotWithShape="0">
              <a:srgbClr val="333333">
                <a:alpha val="65000"/>
              </a:srgbClr>
            </a:outerShdw>
          </a:effectLst>
        </p:spPr>
      </p:pic>
      <p:pic>
        <p:nvPicPr>
          <p:cNvPr id="12" name="Immagine 11" descr="ececenter 01.10.2007.jpg"/>
          <p:cNvPicPr>
            <a:picLocks noChangeAspect="1"/>
          </p:cNvPicPr>
          <p:nvPr/>
        </p:nvPicPr>
        <p:blipFill>
          <a:blip r:embed="rId3"/>
          <a:stretch>
            <a:fillRect/>
          </a:stretch>
        </p:blipFill>
        <p:spPr>
          <a:xfrm>
            <a:off x="7072330" y="5429264"/>
            <a:ext cx="1784643" cy="889609"/>
          </a:xfrm>
          <a:prstGeom prst="rect">
            <a:avLst/>
          </a:prstGeom>
        </p:spPr>
      </p:pic>
      <p:sp>
        <p:nvSpPr>
          <p:cNvPr id="13" name="Rectangle 3"/>
          <p:cNvSpPr>
            <a:spLocks noChangeArrowheads="1"/>
          </p:cNvSpPr>
          <p:nvPr/>
        </p:nvSpPr>
        <p:spPr bwMode="auto">
          <a:xfrm>
            <a:off x="0" y="6357958"/>
            <a:ext cx="9505950" cy="338554"/>
          </a:xfrm>
          <a:prstGeom prst="rect">
            <a:avLst/>
          </a:prstGeom>
          <a:noFill/>
          <a:ln w="9525">
            <a:noFill/>
            <a:miter lim="800000"/>
            <a:headEnd/>
            <a:tailEnd/>
          </a:ln>
        </p:spPr>
        <p:txBody>
          <a:bodyPr anchor="ctr">
            <a:sp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b="1" dirty="0" smtClean="0">
                <a:solidFill>
                  <a:srgbClr val="002060"/>
                </a:solidFill>
                <a:latin typeface="Calibri" pitchFamily="34" charset="0"/>
                <a:ea typeface="Times New Roman" pitchFamily="18" charset="0"/>
                <a:cs typeface="Arial" charset="0"/>
              </a:rPr>
              <a:t>  ©</a:t>
            </a:r>
            <a:r>
              <a:rPr lang="it-IT" sz="1600" b="1" dirty="0" smtClean="0">
                <a:solidFill>
                  <a:srgbClr val="002060"/>
                </a:solidFill>
                <a:latin typeface="Calibri" pitchFamily="34" charset="0"/>
                <a:ea typeface="Times New Roman" pitchFamily="18" charset="0"/>
                <a:cs typeface="Arial" charset="0"/>
              </a:rPr>
              <a:t>Copyright  </a:t>
            </a:r>
            <a:r>
              <a:rPr lang="it-IT" sz="1600" b="1" dirty="0" err="1" smtClean="0">
                <a:solidFill>
                  <a:srgbClr val="002060"/>
                </a:solidFill>
                <a:latin typeface="Calibri" pitchFamily="34" charset="0"/>
                <a:ea typeface="Times New Roman" pitchFamily="18" charset="0"/>
                <a:cs typeface="Arial" charset="0"/>
              </a:rPr>
              <a:t>I.S.P.E.F.</a:t>
            </a:r>
            <a:r>
              <a:rPr lang="it-IT" sz="1600" b="1" dirty="0" smtClean="0">
                <a:solidFill>
                  <a:srgbClr val="002060"/>
                </a:solidFill>
                <a:latin typeface="Calibri" pitchFamily="34" charset="0"/>
                <a:ea typeface="Times New Roman" pitchFamily="18" charset="0"/>
                <a:cs typeface="Arial" charset="0"/>
              </a:rPr>
              <a:t> - E.C.E. </a:t>
            </a:r>
            <a:r>
              <a:rPr lang="it-IT" sz="1600" b="1" dirty="0" err="1" smtClean="0">
                <a:solidFill>
                  <a:srgbClr val="002060"/>
                </a:solidFill>
                <a:latin typeface="Calibri" pitchFamily="34" charset="0"/>
                <a:ea typeface="Times New Roman" pitchFamily="18" charset="0"/>
                <a:cs typeface="Arial" charset="0"/>
              </a:rPr>
              <a:t>All</a:t>
            </a:r>
            <a:r>
              <a:rPr lang="it-IT" sz="1600" b="1" dirty="0" smtClean="0">
                <a:solidFill>
                  <a:srgbClr val="002060"/>
                </a:solidFill>
                <a:latin typeface="Calibri" pitchFamily="34" charset="0"/>
                <a:ea typeface="Times New Roman" pitchFamily="18" charset="0"/>
                <a:cs typeface="Arial" charset="0"/>
              </a:rPr>
              <a:t> </a:t>
            </a:r>
            <a:r>
              <a:rPr lang="it-IT" sz="1600" b="1" dirty="0" err="1" smtClean="0">
                <a:solidFill>
                  <a:srgbClr val="002060"/>
                </a:solidFill>
                <a:latin typeface="Calibri" pitchFamily="34" charset="0"/>
                <a:ea typeface="Times New Roman" pitchFamily="18" charset="0"/>
                <a:cs typeface="Arial" charset="0"/>
              </a:rPr>
              <a:t>rights</a:t>
            </a:r>
            <a:r>
              <a:rPr lang="it-IT" sz="1600" b="1" dirty="0" smtClean="0">
                <a:solidFill>
                  <a:srgbClr val="002060"/>
                </a:solidFill>
                <a:latin typeface="Calibri" pitchFamily="34" charset="0"/>
                <a:ea typeface="Times New Roman" pitchFamily="18" charset="0"/>
                <a:cs typeface="Arial" charset="0"/>
              </a:rPr>
              <a:t> </a:t>
            </a:r>
            <a:r>
              <a:rPr lang="it-IT" sz="1600" b="1" dirty="0" err="1" smtClean="0">
                <a:solidFill>
                  <a:srgbClr val="002060"/>
                </a:solidFill>
                <a:latin typeface="Calibri" pitchFamily="34" charset="0"/>
                <a:ea typeface="Times New Roman" pitchFamily="18" charset="0"/>
                <a:cs typeface="Arial" charset="0"/>
              </a:rPr>
              <a:t>reserved</a:t>
            </a:r>
            <a:endParaRPr lang="it-IT" sz="1600" b="1" dirty="0" smtClean="0">
              <a:solidFill>
                <a:srgbClr val="002060"/>
              </a:solidFill>
              <a:latin typeface="Calibri" pitchFamily="34" charset="0"/>
              <a:ea typeface="Times New Roman" pitchFamily="18" charset="0"/>
              <a:cs typeface="Arial" charset="0"/>
            </a:endParaRPr>
          </a:p>
        </p:txBody>
      </p:sp>
      <p:cxnSp>
        <p:nvCxnSpPr>
          <p:cNvPr id="16" name="Connettore 1 15"/>
          <p:cNvCxnSpPr/>
          <p:nvPr/>
        </p:nvCxnSpPr>
        <p:spPr>
          <a:xfrm>
            <a:off x="642910" y="1857364"/>
            <a:ext cx="785818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pic>
        <p:nvPicPr>
          <p:cNvPr id="11" name="irc_mi" descr="http://www.unimi.it/cataloghi/finanziamenti_ricerca/horizon_2020_1.jpg"/>
          <p:cNvPicPr/>
          <p:nvPr/>
        </p:nvPicPr>
        <p:blipFill>
          <a:blip r:embed="rId4" cstate="print"/>
          <a:srcRect/>
          <a:stretch>
            <a:fillRect/>
          </a:stretch>
        </p:blipFill>
        <p:spPr bwMode="auto">
          <a:xfrm>
            <a:off x="3214678" y="5572140"/>
            <a:ext cx="2571768" cy="857256"/>
          </a:xfrm>
          <a:prstGeom prst="rect">
            <a:avLst/>
          </a:prstGeom>
          <a:noFill/>
          <a:ln w="9525">
            <a:noFill/>
            <a:miter lim="800000"/>
            <a:headEnd/>
            <a:tailEnd/>
          </a:ln>
        </p:spPr>
      </p:pic>
      <p:sp>
        <p:nvSpPr>
          <p:cNvPr id="10" name="WordArt 2"/>
          <p:cNvSpPr txBox="1">
            <a:spLocks noChangeArrowheads="1" noChangeShapeType="1" noTextEdit="1"/>
          </p:cNvSpPr>
          <p:nvPr/>
        </p:nvSpPr>
        <p:spPr bwMode="auto">
          <a:xfrm>
            <a:off x="500034" y="0"/>
            <a:ext cx="7929618" cy="1857388"/>
          </a:xfrm>
          <a:prstGeom prst="rect">
            <a:avLst/>
          </a:prstGeom>
          <a:ln>
            <a:noFill/>
          </a:ln>
        </p:spPr>
        <p:txBody>
          <a:bodyPr vert="horz" wrap="none" lIns="0" tIns="0" rIns="18288" bIns="0" numCol="1" fromWordArt="1" anchor="b">
            <a:prstTxWarp prst="textPlain">
              <a:avLst>
                <a:gd name="adj" fmla="val 50000"/>
              </a:avLst>
            </a:prstTxWarp>
            <a:normAutofit fontScale="85000" lnSpcReduction="20000"/>
            <a:scene3d>
              <a:camera prst="orthographicFront"/>
              <a:lightRig rig="freezing" dir="t">
                <a:rot lat="0" lon="0" rev="5640000"/>
              </a:lightRig>
            </a:scene3d>
            <a:sp3d prstMaterial="flat">
              <a:bevelT w="38100" h="38100"/>
              <a:contourClr>
                <a:schemeClr val="tx2"/>
              </a:contourClr>
            </a:sp3d>
          </a:bodyPr>
          <a:lstStyle/>
          <a:p>
            <a:pPr algn="ctr"/>
            <a:r>
              <a:rPr lang="en-US" sz="8600" b="1" i="1" dirty="0" smtClean="0">
                <a:solidFill>
                  <a:srgbClr val="FF0000"/>
                </a:solidFill>
              </a:rPr>
              <a:t>YOUNG, (SOCIAL) ENTERPRISES </a:t>
            </a:r>
          </a:p>
          <a:p>
            <a:pPr algn="ctr"/>
            <a:r>
              <a:rPr lang="en-US" sz="8600" b="1" i="1" dirty="0" smtClean="0">
                <a:solidFill>
                  <a:srgbClr val="FF0000"/>
                </a:solidFill>
              </a:rPr>
              <a:t>AND COMMUNITY NETWORKS </a:t>
            </a:r>
            <a:endParaRPr lang="it-IT" sz="8600" b="1" i="1" dirty="0" smtClean="0">
              <a:ln>
                <a:solidFill>
                  <a:srgbClr val="FF0000"/>
                </a:solidFill>
              </a:ln>
              <a:solidFill>
                <a:srgbClr val="FF00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28596" y="1928802"/>
            <a:ext cx="8229600" cy="4286280"/>
          </a:xfrm>
        </p:spPr>
        <p:txBody>
          <a:bodyPr>
            <a:normAutofit/>
          </a:bodyPr>
          <a:lstStyle/>
          <a:p>
            <a:pPr algn="ctr">
              <a:buNone/>
            </a:pPr>
            <a:r>
              <a:rPr lang="en-US" sz="2400" b="1" dirty="0" smtClean="0">
                <a:solidFill>
                  <a:srgbClr val="0000CC"/>
                </a:solidFill>
              </a:rPr>
              <a:t>EXPECTED RESULTS </a:t>
            </a:r>
            <a:r>
              <a:rPr lang="es-ES" sz="2400" b="1" dirty="0" smtClean="0">
                <a:solidFill>
                  <a:srgbClr val="0000CC"/>
                </a:solidFill>
              </a:rPr>
              <a:t>1/3</a:t>
            </a:r>
            <a:endParaRPr lang="it-IT" sz="2400" dirty="0" smtClean="0">
              <a:solidFill>
                <a:srgbClr val="0000CC"/>
              </a:solidFill>
            </a:endParaRPr>
          </a:p>
          <a:p>
            <a:r>
              <a:rPr lang="en-US" sz="2400" dirty="0" smtClean="0"/>
              <a:t>Dissemination of the results obtained through the use of survey instruments developed through an international control room. </a:t>
            </a:r>
          </a:p>
          <a:p>
            <a:r>
              <a:rPr lang="en-US" sz="2400" dirty="0" smtClean="0"/>
              <a:t>Development of instances of participation / training of local organizations of different European and Latin American countries, which could create a Community Network.</a:t>
            </a:r>
          </a:p>
        </p:txBody>
      </p:sp>
      <p:sp>
        <p:nvSpPr>
          <p:cNvPr id="6" name="Segnaposto numero diapositiva 5"/>
          <p:cNvSpPr>
            <a:spLocks noGrp="1"/>
          </p:cNvSpPr>
          <p:nvPr>
            <p:ph type="sldNum" sz="quarter" idx="12"/>
          </p:nvPr>
        </p:nvSpPr>
        <p:spPr/>
        <p:txBody>
          <a:bodyPr>
            <a:normAutofit fontScale="70000" lnSpcReduction="20000"/>
          </a:bodyPr>
          <a:lstStyle/>
          <a:p>
            <a:fld id="{96EC6E08-B32E-41DC-BF83-B9E2515A4E8F}" type="slidenum">
              <a:rPr lang="it-IT" sz="3200" smtClean="0"/>
              <a:pPr/>
              <a:t>14</a:t>
            </a:fld>
            <a:endParaRPr lang="it-IT" sz="3200"/>
          </a:p>
        </p:txBody>
      </p:sp>
      <p:pic>
        <p:nvPicPr>
          <p:cNvPr id="4" name="Immagine 21" descr="nuovo logo I"/>
          <p:cNvPicPr>
            <a:picLocks noChangeAspect="1"/>
          </p:cNvPicPr>
          <p:nvPr/>
        </p:nvPicPr>
        <p:blipFill>
          <a:blip r:embed="rId2" cstate="print"/>
          <a:srcRect/>
          <a:stretch>
            <a:fillRect/>
          </a:stretch>
        </p:blipFill>
        <p:spPr bwMode="auto">
          <a:xfrm>
            <a:off x="214282" y="5572140"/>
            <a:ext cx="1059037" cy="1049829"/>
          </a:xfrm>
          <a:prstGeom prst="rect">
            <a:avLst/>
          </a:prstGeom>
          <a:ln>
            <a:noFill/>
          </a:ln>
          <a:effectLst>
            <a:outerShdw blurRad="292100" dist="139700" dir="2700000" algn="tl" rotWithShape="0">
              <a:srgbClr val="333333">
                <a:alpha val="65000"/>
              </a:srgbClr>
            </a:outerShdw>
          </a:effectLst>
        </p:spPr>
      </p:pic>
      <p:pic>
        <p:nvPicPr>
          <p:cNvPr id="12" name="Immagine 11" descr="ececenter 01.10.2007.jpg"/>
          <p:cNvPicPr>
            <a:picLocks noChangeAspect="1"/>
          </p:cNvPicPr>
          <p:nvPr/>
        </p:nvPicPr>
        <p:blipFill>
          <a:blip r:embed="rId3"/>
          <a:stretch>
            <a:fillRect/>
          </a:stretch>
        </p:blipFill>
        <p:spPr>
          <a:xfrm>
            <a:off x="7072330" y="5429264"/>
            <a:ext cx="1784643" cy="889609"/>
          </a:xfrm>
          <a:prstGeom prst="rect">
            <a:avLst/>
          </a:prstGeom>
        </p:spPr>
      </p:pic>
      <p:sp>
        <p:nvSpPr>
          <p:cNvPr id="13" name="Rectangle 3"/>
          <p:cNvSpPr>
            <a:spLocks noChangeArrowheads="1"/>
          </p:cNvSpPr>
          <p:nvPr/>
        </p:nvSpPr>
        <p:spPr bwMode="auto">
          <a:xfrm>
            <a:off x="0" y="6357958"/>
            <a:ext cx="9505950" cy="338554"/>
          </a:xfrm>
          <a:prstGeom prst="rect">
            <a:avLst/>
          </a:prstGeom>
          <a:noFill/>
          <a:ln w="9525">
            <a:noFill/>
            <a:miter lim="800000"/>
            <a:headEnd/>
            <a:tailEnd/>
          </a:ln>
        </p:spPr>
        <p:txBody>
          <a:bodyPr anchor="ctr">
            <a:sp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b="1" dirty="0" smtClean="0">
                <a:solidFill>
                  <a:srgbClr val="002060"/>
                </a:solidFill>
                <a:latin typeface="Calibri" pitchFamily="34" charset="0"/>
                <a:ea typeface="Times New Roman" pitchFamily="18" charset="0"/>
                <a:cs typeface="Arial" charset="0"/>
              </a:rPr>
              <a:t>  ©</a:t>
            </a:r>
            <a:r>
              <a:rPr lang="it-IT" sz="1600" b="1" dirty="0" smtClean="0">
                <a:solidFill>
                  <a:srgbClr val="002060"/>
                </a:solidFill>
                <a:latin typeface="Calibri" pitchFamily="34" charset="0"/>
                <a:ea typeface="Times New Roman" pitchFamily="18" charset="0"/>
                <a:cs typeface="Arial" charset="0"/>
              </a:rPr>
              <a:t>Copyright  </a:t>
            </a:r>
            <a:r>
              <a:rPr lang="it-IT" sz="1600" b="1" dirty="0" err="1" smtClean="0">
                <a:solidFill>
                  <a:srgbClr val="002060"/>
                </a:solidFill>
                <a:latin typeface="Calibri" pitchFamily="34" charset="0"/>
                <a:ea typeface="Times New Roman" pitchFamily="18" charset="0"/>
                <a:cs typeface="Arial" charset="0"/>
              </a:rPr>
              <a:t>I.S.P.E.F.</a:t>
            </a:r>
            <a:r>
              <a:rPr lang="it-IT" sz="1600" b="1" dirty="0" smtClean="0">
                <a:solidFill>
                  <a:srgbClr val="002060"/>
                </a:solidFill>
                <a:latin typeface="Calibri" pitchFamily="34" charset="0"/>
                <a:ea typeface="Times New Roman" pitchFamily="18" charset="0"/>
                <a:cs typeface="Arial" charset="0"/>
              </a:rPr>
              <a:t> - E.C.E. </a:t>
            </a:r>
            <a:r>
              <a:rPr lang="it-IT" sz="1600" b="1" dirty="0" err="1" smtClean="0">
                <a:solidFill>
                  <a:srgbClr val="002060"/>
                </a:solidFill>
                <a:latin typeface="Calibri" pitchFamily="34" charset="0"/>
                <a:ea typeface="Times New Roman" pitchFamily="18" charset="0"/>
                <a:cs typeface="Arial" charset="0"/>
              </a:rPr>
              <a:t>All</a:t>
            </a:r>
            <a:r>
              <a:rPr lang="it-IT" sz="1600" b="1" dirty="0" smtClean="0">
                <a:solidFill>
                  <a:srgbClr val="002060"/>
                </a:solidFill>
                <a:latin typeface="Calibri" pitchFamily="34" charset="0"/>
                <a:ea typeface="Times New Roman" pitchFamily="18" charset="0"/>
                <a:cs typeface="Arial" charset="0"/>
              </a:rPr>
              <a:t> </a:t>
            </a:r>
            <a:r>
              <a:rPr lang="it-IT" sz="1600" b="1" dirty="0" err="1" smtClean="0">
                <a:solidFill>
                  <a:srgbClr val="002060"/>
                </a:solidFill>
                <a:latin typeface="Calibri" pitchFamily="34" charset="0"/>
                <a:ea typeface="Times New Roman" pitchFamily="18" charset="0"/>
                <a:cs typeface="Arial" charset="0"/>
              </a:rPr>
              <a:t>rights</a:t>
            </a:r>
            <a:r>
              <a:rPr lang="it-IT" sz="1600" b="1" dirty="0" smtClean="0">
                <a:solidFill>
                  <a:srgbClr val="002060"/>
                </a:solidFill>
                <a:latin typeface="Calibri" pitchFamily="34" charset="0"/>
                <a:ea typeface="Times New Roman" pitchFamily="18" charset="0"/>
                <a:cs typeface="Arial" charset="0"/>
              </a:rPr>
              <a:t> </a:t>
            </a:r>
            <a:r>
              <a:rPr lang="it-IT" sz="1600" b="1" dirty="0" err="1" smtClean="0">
                <a:solidFill>
                  <a:srgbClr val="002060"/>
                </a:solidFill>
                <a:latin typeface="Calibri" pitchFamily="34" charset="0"/>
                <a:ea typeface="Times New Roman" pitchFamily="18" charset="0"/>
                <a:cs typeface="Arial" charset="0"/>
              </a:rPr>
              <a:t>reserved</a:t>
            </a:r>
            <a:endParaRPr lang="it-IT" sz="1600" b="1" dirty="0" smtClean="0">
              <a:solidFill>
                <a:srgbClr val="002060"/>
              </a:solidFill>
              <a:latin typeface="Calibri" pitchFamily="34" charset="0"/>
              <a:ea typeface="Times New Roman" pitchFamily="18" charset="0"/>
              <a:cs typeface="Arial" charset="0"/>
            </a:endParaRPr>
          </a:p>
        </p:txBody>
      </p:sp>
      <p:cxnSp>
        <p:nvCxnSpPr>
          <p:cNvPr id="16" name="Connettore 1 15"/>
          <p:cNvCxnSpPr/>
          <p:nvPr/>
        </p:nvCxnSpPr>
        <p:spPr>
          <a:xfrm>
            <a:off x="642910" y="1857364"/>
            <a:ext cx="785818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pic>
        <p:nvPicPr>
          <p:cNvPr id="11" name="irc_mi" descr="http://www.unimi.it/cataloghi/finanziamenti_ricerca/horizon_2020_1.jpg"/>
          <p:cNvPicPr/>
          <p:nvPr/>
        </p:nvPicPr>
        <p:blipFill>
          <a:blip r:embed="rId4" cstate="print"/>
          <a:srcRect/>
          <a:stretch>
            <a:fillRect/>
          </a:stretch>
        </p:blipFill>
        <p:spPr bwMode="auto">
          <a:xfrm>
            <a:off x="3214678" y="5572140"/>
            <a:ext cx="2571768" cy="857256"/>
          </a:xfrm>
          <a:prstGeom prst="rect">
            <a:avLst/>
          </a:prstGeom>
          <a:noFill/>
          <a:ln w="9525">
            <a:noFill/>
            <a:miter lim="800000"/>
            <a:headEnd/>
            <a:tailEnd/>
          </a:ln>
        </p:spPr>
      </p:pic>
      <p:sp>
        <p:nvSpPr>
          <p:cNvPr id="10" name="WordArt 2"/>
          <p:cNvSpPr txBox="1">
            <a:spLocks noChangeArrowheads="1" noChangeShapeType="1" noTextEdit="1"/>
          </p:cNvSpPr>
          <p:nvPr/>
        </p:nvSpPr>
        <p:spPr bwMode="auto">
          <a:xfrm>
            <a:off x="500034" y="0"/>
            <a:ext cx="7929618" cy="1857388"/>
          </a:xfrm>
          <a:prstGeom prst="rect">
            <a:avLst/>
          </a:prstGeom>
          <a:ln>
            <a:noFill/>
          </a:ln>
        </p:spPr>
        <p:txBody>
          <a:bodyPr vert="horz" wrap="none" lIns="0" tIns="0" rIns="18288" bIns="0" numCol="1" fromWordArt="1" anchor="b">
            <a:prstTxWarp prst="textPlain">
              <a:avLst>
                <a:gd name="adj" fmla="val 50000"/>
              </a:avLst>
            </a:prstTxWarp>
            <a:normAutofit fontScale="85000" lnSpcReduction="20000"/>
            <a:scene3d>
              <a:camera prst="orthographicFront"/>
              <a:lightRig rig="freezing" dir="t">
                <a:rot lat="0" lon="0" rev="5640000"/>
              </a:lightRig>
            </a:scene3d>
            <a:sp3d prstMaterial="flat">
              <a:bevelT w="38100" h="38100"/>
              <a:contourClr>
                <a:schemeClr val="tx2"/>
              </a:contourClr>
            </a:sp3d>
          </a:bodyPr>
          <a:lstStyle/>
          <a:p>
            <a:pPr algn="ctr"/>
            <a:r>
              <a:rPr lang="en-US" sz="8600" b="1" i="1" dirty="0" smtClean="0">
                <a:solidFill>
                  <a:srgbClr val="FF0000"/>
                </a:solidFill>
              </a:rPr>
              <a:t>YOUNG, (SOCIAL) ENTERPRISES </a:t>
            </a:r>
          </a:p>
          <a:p>
            <a:pPr algn="ctr"/>
            <a:r>
              <a:rPr lang="en-US" sz="8600" b="1" i="1" dirty="0" smtClean="0">
                <a:solidFill>
                  <a:srgbClr val="FF0000"/>
                </a:solidFill>
              </a:rPr>
              <a:t>AND COMMUNITY NETWORKS </a:t>
            </a:r>
            <a:endParaRPr lang="it-IT" sz="8600" b="1" i="1" dirty="0" smtClean="0">
              <a:ln>
                <a:solidFill>
                  <a:srgbClr val="FF0000"/>
                </a:solidFill>
              </a:ln>
              <a:solidFill>
                <a:srgbClr val="FF00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28596" y="1928802"/>
            <a:ext cx="8229600" cy="4286280"/>
          </a:xfrm>
        </p:spPr>
        <p:txBody>
          <a:bodyPr>
            <a:normAutofit/>
          </a:bodyPr>
          <a:lstStyle/>
          <a:p>
            <a:pPr algn="ctr">
              <a:buNone/>
            </a:pPr>
            <a:r>
              <a:rPr lang="en-US" sz="2400" b="1" dirty="0" smtClean="0">
                <a:solidFill>
                  <a:srgbClr val="0000CC"/>
                </a:solidFill>
              </a:rPr>
              <a:t>EXPECTED RESULTS</a:t>
            </a:r>
            <a:r>
              <a:rPr lang="es-ES" sz="2400" b="1" dirty="0" smtClean="0">
                <a:solidFill>
                  <a:srgbClr val="0000CC"/>
                </a:solidFill>
              </a:rPr>
              <a:t> 2/3</a:t>
            </a:r>
            <a:endParaRPr lang="it-IT" sz="2400" dirty="0" smtClean="0">
              <a:solidFill>
                <a:srgbClr val="0000CC"/>
              </a:solidFill>
            </a:endParaRPr>
          </a:p>
          <a:p>
            <a:r>
              <a:rPr lang="en-US" sz="2400" dirty="0" smtClean="0"/>
              <a:t>Support and development of communication and socialization processes and initiatives for and with young people involved. </a:t>
            </a:r>
          </a:p>
          <a:p>
            <a:r>
              <a:rPr lang="en-US" sz="2400" dirty="0" smtClean="0"/>
              <a:t>Development of project skills of technicians and professionals who develop and support the territorial organizations of the countries involved in the project, with respect to the methodological strategies and tools in order to analyze the processes and results of the project.</a:t>
            </a:r>
          </a:p>
        </p:txBody>
      </p:sp>
      <p:sp>
        <p:nvSpPr>
          <p:cNvPr id="6" name="Segnaposto numero diapositiva 5"/>
          <p:cNvSpPr>
            <a:spLocks noGrp="1"/>
          </p:cNvSpPr>
          <p:nvPr>
            <p:ph type="sldNum" sz="quarter" idx="12"/>
          </p:nvPr>
        </p:nvSpPr>
        <p:spPr/>
        <p:txBody>
          <a:bodyPr>
            <a:normAutofit fontScale="70000" lnSpcReduction="20000"/>
          </a:bodyPr>
          <a:lstStyle/>
          <a:p>
            <a:fld id="{96EC6E08-B32E-41DC-BF83-B9E2515A4E8F}" type="slidenum">
              <a:rPr lang="it-IT" sz="3200" smtClean="0"/>
              <a:pPr/>
              <a:t>15</a:t>
            </a:fld>
            <a:endParaRPr lang="it-IT" sz="3200"/>
          </a:p>
        </p:txBody>
      </p:sp>
      <p:pic>
        <p:nvPicPr>
          <p:cNvPr id="4" name="Immagine 21" descr="nuovo logo I"/>
          <p:cNvPicPr>
            <a:picLocks noChangeAspect="1"/>
          </p:cNvPicPr>
          <p:nvPr/>
        </p:nvPicPr>
        <p:blipFill>
          <a:blip r:embed="rId2" cstate="print"/>
          <a:srcRect/>
          <a:stretch>
            <a:fillRect/>
          </a:stretch>
        </p:blipFill>
        <p:spPr bwMode="auto">
          <a:xfrm>
            <a:off x="214282" y="5572140"/>
            <a:ext cx="1059037" cy="1049829"/>
          </a:xfrm>
          <a:prstGeom prst="rect">
            <a:avLst/>
          </a:prstGeom>
          <a:ln>
            <a:noFill/>
          </a:ln>
          <a:effectLst>
            <a:outerShdw blurRad="292100" dist="139700" dir="2700000" algn="tl" rotWithShape="0">
              <a:srgbClr val="333333">
                <a:alpha val="65000"/>
              </a:srgbClr>
            </a:outerShdw>
          </a:effectLst>
        </p:spPr>
      </p:pic>
      <p:pic>
        <p:nvPicPr>
          <p:cNvPr id="12" name="Immagine 11" descr="ececenter 01.10.2007.jpg"/>
          <p:cNvPicPr>
            <a:picLocks noChangeAspect="1"/>
          </p:cNvPicPr>
          <p:nvPr/>
        </p:nvPicPr>
        <p:blipFill>
          <a:blip r:embed="rId3"/>
          <a:stretch>
            <a:fillRect/>
          </a:stretch>
        </p:blipFill>
        <p:spPr>
          <a:xfrm>
            <a:off x="7072330" y="5429264"/>
            <a:ext cx="1784643" cy="889609"/>
          </a:xfrm>
          <a:prstGeom prst="rect">
            <a:avLst/>
          </a:prstGeom>
        </p:spPr>
      </p:pic>
      <p:sp>
        <p:nvSpPr>
          <p:cNvPr id="13" name="Rectangle 3"/>
          <p:cNvSpPr>
            <a:spLocks noChangeArrowheads="1"/>
          </p:cNvSpPr>
          <p:nvPr/>
        </p:nvSpPr>
        <p:spPr bwMode="auto">
          <a:xfrm>
            <a:off x="0" y="6357958"/>
            <a:ext cx="9505950" cy="338554"/>
          </a:xfrm>
          <a:prstGeom prst="rect">
            <a:avLst/>
          </a:prstGeom>
          <a:noFill/>
          <a:ln w="9525">
            <a:noFill/>
            <a:miter lim="800000"/>
            <a:headEnd/>
            <a:tailEnd/>
          </a:ln>
        </p:spPr>
        <p:txBody>
          <a:bodyPr anchor="ctr">
            <a:sp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b="1" dirty="0" smtClean="0">
                <a:solidFill>
                  <a:srgbClr val="002060"/>
                </a:solidFill>
                <a:latin typeface="Calibri" pitchFamily="34" charset="0"/>
                <a:ea typeface="Times New Roman" pitchFamily="18" charset="0"/>
                <a:cs typeface="Arial" charset="0"/>
              </a:rPr>
              <a:t>  ©</a:t>
            </a:r>
            <a:r>
              <a:rPr lang="it-IT" sz="1600" b="1" dirty="0" smtClean="0">
                <a:solidFill>
                  <a:srgbClr val="002060"/>
                </a:solidFill>
                <a:latin typeface="Calibri" pitchFamily="34" charset="0"/>
                <a:ea typeface="Times New Roman" pitchFamily="18" charset="0"/>
                <a:cs typeface="Arial" charset="0"/>
              </a:rPr>
              <a:t>Copyright  </a:t>
            </a:r>
            <a:r>
              <a:rPr lang="it-IT" sz="1600" b="1" dirty="0" err="1" smtClean="0">
                <a:solidFill>
                  <a:srgbClr val="002060"/>
                </a:solidFill>
                <a:latin typeface="Calibri" pitchFamily="34" charset="0"/>
                <a:ea typeface="Times New Roman" pitchFamily="18" charset="0"/>
                <a:cs typeface="Arial" charset="0"/>
              </a:rPr>
              <a:t>I.S.P.E.F.</a:t>
            </a:r>
            <a:r>
              <a:rPr lang="it-IT" sz="1600" b="1" dirty="0" smtClean="0">
                <a:solidFill>
                  <a:srgbClr val="002060"/>
                </a:solidFill>
                <a:latin typeface="Calibri" pitchFamily="34" charset="0"/>
                <a:ea typeface="Times New Roman" pitchFamily="18" charset="0"/>
                <a:cs typeface="Arial" charset="0"/>
              </a:rPr>
              <a:t> - E.C.E. </a:t>
            </a:r>
            <a:r>
              <a:rPr lang="it-IT" sz="1600" b="1" dirty="0" err="1" smtClean="0">
                <a:solidFill>
                  <a:srgbClr val="002060"/>
                </a:solidFill>
                <a:latin typeface="Calibri" pitchFamily="34" charset="0"/>
                <a:ea typeface="Times New Roman" pitchFamily="18" charset="0"/>
                <a:cs typeface="Arial" charset="0"/>
              </a:rPr>
              <a:t>All</a:t>
            </a:r>
            <a:r>
              <a:rPr lang="it-IT" sz="1600" b="1" dirty="0" smtClean="0">
                <a:solidFill>
                  <a:srgbClr val="002060"/>
                </a:solidFill>
                <a:latin typeface="Calibri" pitchFamily="34" charset="0"/>
                <a:ea typeface="Times New Roman" pitchFamily="18" charset="0"/>
                <a:cs typeface="Arial" charset="0"/>
              </a:rPr>
              <a:t> </a:t>
            </a:r>
            <a:r>
              <a:rPr lang="it-IT" sz="1600" b="1" dirty="0" err="1" smtClean="0">
                <a:solidFill>
                  <a:srgbClr val="002060"/>
                </a:solidFill>
                <a:latin typeface="Calibri" pitchFamily="34" charset="0"/>
                <a:ea typeface="Times New Roman" pitchFamily="18" charset="0"/>
                <a:cs typeface="Arial" charset="0"/>
              </a:rPr>
              <a:t>rights</a:t>
            </a:r>
            <a:r>
              <a:rPr lang="it-IT" sz="1600" b="1" dirty="0" smtClean="0">
                <a:solidFill>
                  <a:srgbClr val="002060"/>
                </a:solidFill>
                <a:latin typeface="Calibri" pitchFamily="34" charset="0"/>
                <a:ea typeface="Times New Roman" pitchFamily="18" charset="0"/>
                <a:cs typeface="Arial" charset="0"/>
              </a:rPr>
              <a:t> </a:t>
            </a:r>
            <a:r>
              <a:rPr lang="it-IT" sz="1600" b="1" dirty="0" err="1" smtClean="0">
                <a:solidFill>
                  <a:srgbClr val="002060"/>
                </a:solidFill>
                <a:latin typeface="Calibri" pitchFamily="34" charset="0"/>
                <a:ea typeface="Times New Roman" pitchFamily="18" charset="0"/>
                <a:cs typeface="Arial" charset="0"/>
              </a:rPr>
              <a:t>reserved</a:t>
            </a:r>
            <a:endParaRPr lang="it-IT" sz="1600" b="1" dirty="0" smtClean="0">
              <a:solidFill>
                <a:srgbClr val="002060"/>
              </a:solidFill>
              <a:latin typeface="Calibri" pitchFamily="34" charset="0"/>
              <a:ea typeface="Times New Roman" pitchFamily="18" charset="0"/>
              <a:cs typeface="Arial" charset="0"/>
            </a:endParaRPr>
          </a:p>
        </p:txBody>
      </p:sp>
      <p:cxnSp>
        <p:nvCxnSpPr>
          <p:cNvPr id="16" name="Connettore 1 15"/>
          <p:cNvCxnSpPr/>
          <p:nvPr/>
        </p:nvCxnSpPr>
        <p:spPr>
          <a:xfrm>
            <a:off x="642910" y="1857364"/>
            <a:ext cx="785818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pic>
        <p:nvPicPr>
          <p:cNvPr id="11" name="irc_mi" descr="http://www.unimi.it/cataloghi/finanziamenti_ricerca/horizon_2020_1.jpg"/>
          <p:cNvPicPr/>
          <p:nvPr/>
        </p:nvPicPr>
        <p:blipFill>
          <a:blip r:embed="rId4" cstate="print"/>
          <a:srcRect/>
          <a:stretch>
            <a:fillRect/>
          </a:stretch>
        </p:blipFill>
        <p:spPr bwMode="auto">
          <a:xfrm>
            <a:off x="3214678" y="5572140"/>
            <a:ext cx="2571768" cy="857256"/>
          </a:xfrm>
          <a:prstGeom prst="rect">
            <a:avLst/>
          </a:prstGeom>
          <a:noFill/>
          <a:ln w="9525">
            <a:noFill/>
            <a:miter lim="800000"/>
            <a:headEnd/>
            <a:tailEnd/>
          </a:ln>
        </p:spPr>
      </p:pic>
      <p:sp>
        <p:nvSpPr>
          <p:cNvPr id="10" name="WordArt 2"/>
          <p:cNvSpPr txBox="1">
            <a:spLocks noChangeArrowheads="1" noChangeShapeType="1" noTextEdit="1"/>
          </p:cNvSpPr>
          <p:nvPr/>
        </p:nvSpPr>
        <p:spPr bwMode="auto">
          <a:xfrm>
            <a:off x="500034" y="0"/>
            <a:ext cx="7929618" cy="1857388"/>
          </a:xfrm>
          <a:prstGeom prst="rect">
            <a:avLst/>
          </a:prstGeom>
          <a:ln>
            <a:noFill/>
          </a:ln>
        </p:spPr>
        <p:txBody>
          <a:bodyPr vert="horz" wrap="none" lIns="0" tIns="0" rIns="18288" bIns="0" numCol="1" fromWordArt="1" anchor="b">
            <a:prstTxWarp prst="textPlain">
              <a:avLst>
                <a:gd name="adj" fmla="val 50000"/>
              </a:avLst>
            </a:prstTxWarp>
            <a:normAutofit fontScale="85000" lnSpcReduction="20000"/>
            <a:scene3d>
              <a:camera prst="orthographicFront"/>
              <a:lightRig rig="freezing" dir="t">
                <a:rot lat="0" lon="0" rev="5640000"/>
              </a:lightRig>
            </a:scene3d>
            <a:sp3d prstMaterial="flat">
              <a:bevelT w="38100" h="38100"/>
              <a:contourClr>
                <a:schemeClr val="tx2"/>
              </a:contourClr>
            </a:sp3d>
          </a:bodyPr>
          <a:lstStyle/>
          <a:p>
            <a:pPr algn="ctr"/>
            <a:r>
              <a:rPr lang="en-US" sz="8600" b="1" i="1" dirty="0" smtClean="0">
                <a:solidFill>
                  <a:srgbClr val="FF0000"/>
                </a:solidFill>
              </a:rPr>
              <a:t>YOUNG, (SOCIAL) ENTERPRISES </a:t>
            </a:r>
          </a:p>
          <a:p>
            <a:pPr algn="ctr"/>
            <a:r>
              <a:rPr lang="en-US" sz="8600" b="1" i="1" dirty="0" smtClean="0">
                <a:solidFill>
                  <a:srgbClr val="FF0000"/>
                </a:solidFill>
              </a:rPr>
              <a:t>AND COMMUNITY NETWORKS </a:t>
            </a:r>
            <a:endParaRPr lang="it-IT" sz="8600" b="1" i="1" dirty="0" smtClean="0">
              <a:ln>
                <a:solidFill>
                  <a:srgbClr val="FF0000"/>
                </a:solidFill>
              </a:ln>
              <a:solidFill>
                <a:srgbClr val="FF000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28596" y="1928802"/>
            <a:ext cx="8229600" cy="4286280"/>
          </a:xfrm>
        </p:spPr>
        <p:txBody>
          <a:bodyPr>
            <a:normAutofit/>
          </a:bodyPr>
          <a:lstStyle/>
          <a:p>
            <a:pPr algn="ctr">
              <a:buNone/>
            </a:pPr>
            <a:r>
              <a:rPr lang="en-US" sz="2400" b="1" dirty="0" smtClean="0">
                <a:solidFill>
                  <a:srgbClr val="0000CC"/>
                </a:solidFill>
              </a:rPr>
              <a:t>EXPECTED RESULTS</a:t>
            </a:r>
            <a:r>
              <a:rPr lang="es-ES" sz="2400" b="1" dirty="0" smtClean="0">
                <a:solidFill>
                  <a:srgbClr val="0000CC"/>
                </a:solidFill>
              </a:rPr>
              <a:t> 3/3</a:t>
            </a:r>
            <a:endParaRPr lang="it-IT" sz="2400" dirty="0" smtClean="0">
              <a:solidFill>
                <a:srgbClr val="0000CC"/>
              </a:solidFill>
            </a:endParaRPr>
          </a:p>
          <a:p>
            <a:pPr lvl="0"/>
            <a:r>
              <a:rPr lang="en-US" sz="2400" dirty="0" smtClean="0"/>
              <a:t>Promotion of creative expression and active participation of young people and local organizations involved in the socio-cultural-economic and Community Network.</a:t>
            </a:r>
            <a:endParaRPr lang="it-IT" sz="2400" dirty="0" smtClean="0"/>
          </a:p>
          <a:p>
            <a:pPr lvl="0"/>
            <a:r>
              <a:rPr lang="en-US" sz="2400" smtClean="0"/>
              <a:t>Strengthening </a:t>
            </a:r>
            <a:r>
              <a:rPr lang="en-US" sz="2400" dirty="0" smtClean="0"/>
              <a:t>of inclusion and participatory and democratic comparison of youth of territorial experiences mentioned in the elaboration and implementation of action -research proposal of territorial organization in the socio-cultural-economic and Community Network.</a:t>
            </a:r>
            <a:endParaRPr lang="it-IT" sz="2400" dirty="0"/>
          </a:p>
        </p:txBody>
      </p:sp>
      <p:sp>
        <p:nvSpPr>
          <p:cNvPr id="6" name="Segnaposto numero diapositiva 5"/>
          <p:cNvSpPr>
            <a:spLocks noGrp="1"/>
          </p:cNvSpPr>
          <p:nvPr>
            <p:ph type="sldNum" sz="quarter" idx="12"/>
          </p:nvPr>
        </p:nvSpPr>
        <p:spPr/>
        <p:txBody>
          <a:bodyPr>
            <a:normAutofit fontScale="70000" lnSpcReduction="20000"/>
          </a:bodyPr>
          <a:lstStyle/>
          <a:p>
            <a:fld id="{96EC6E08-B32E-41DC-BF83-B9E2515A4E8F}" type="slidenum">
              <a:rPr lang="it-IT" sz="3200" smtClean="0"/>
              <a:pPr/>
              <a:t>16</a:t>
            </a:fld>
            <a:endParaRPr lang="it-IT" sz="3200"/>
          </a:p>
        </p:txBody>
      </p:sp>
      <p:pic>
        <p:nvPicPr>
          <p:cNvPr id="4" name="Immagine 21" descr="nuovo logo I"/>
          <p:cNvPicPr>
            <a:picLocks noChangeAspect="1"/>
          </p:cNvPicPr>
          <p:nvPr/>
        </p:nvPicPr>
        <p:blipFill>
          <a:blip r:embed="rId2" cstate="print"/>
          <a:srcRect/>
          <a:stretch>
            <a:fillRect/>
          </a:stretch>
        </p:blipFill>
        <p:spPr bwMode="auto">
          <a:xfrm>
            <a:off x="214282" y="5572140"/>
            <a:ext cx="1059037" cy="1049829"/>
          </a:xfrm>
          <a:prstGeom prst="rect">
            <a:avLst/>
          </a:prstGeom>
          <a:ln>
            <a:noFill/>
          </a:ln>
          <a:effectLst>
            <a:outerShdw blurRad="292100" dist="139700" dir="2700000" algn="tl" rotWithShape="0">
              <a:srgbClr val="333333">
                <a:alpha val="65000"/>
              </a:srgbClr>
            </a:outerShdw>
          </a:effectLst>
        </p:spPr>
      </p:pic>
      <p:pic>
        <p:nvPicPr>
          <p:cNvPr id="12" name="Immagine 11" descr="ececenter 01.10.2007.jpg"/>
          <p:cNvPicPr>
            <a:picLocks noChangeAspect="1"/>
          </p:cNvPicPr>
          <p:nvPr/>
        </p:nvPicPr>
        <p:blipFill>
          <a:blip r:embed="rId3"/>
          <a:stretch>
            <a:fillRect/>
          </a:stretch>
        </p:blipFill>
        <p:spPr>
          <a:xfrm>
            <a:off x="7072330" y="5429264"/>
            <a:ext cx="1784643" cy="889609"/>
          </a:xfrm>
          <a:prstGeom prst="rect">
            <a:avLst/>
          </a:prstGeom>
        </p:spPr>
      </p:pic>
      <p:sp>
        <p:nvSpPr>
          <p:cNvPr id="13" name="Rectangle 3"/>
          <p:cNvSpPr>
            <a:spLocks noChangeArrowheads="1"/>
          </p:cNvSpPr>
          <p:nvPr/>
        </p:nvSpPr>
        <p:spPr bwMode="auto">
          <a:xfrm>
            <a:off x="0" y="6357958"/>
            <a:ext cx="9505950" cy="338554"/>
          </a:xfrm>
          <a:prstGeom prst="rect">
            <a:avLst/>
          </a:prstGeom>
          <a:noFill/>
          <a:ln w="9525">
            <a:noFill/>
            <a:miter lim="800000"/>
            <a:headEnd/>
            <a:tailEnd/>
          </a:ln>
        </p:spPr>
        <p:txBody>
          <a:bodyPr anchor="ctr">
            <a:sp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b="1" dirty="0" smtClean="0">
                <a:solidFill>
                  <a:srgbClr val="002060"/>
                </a:solidFill>
                <a:latin typeface="Calibri" pitchFamily="34" charset="0"/>
                <a:ea typeface="Times New Roman" pitchFamily="18" charset="0"/>
                <a:cs typeface="Arial" charset="0"/>
              </a:rPr>
              <a:t>  ©</a:t>
            </a:r>
            <a:r>
              <a:rPr lang="it-IT" sz="1600" b="1" dirty="0" smtClean="0">
                <a:solidFill>
                  <a:srgbClr val="002060"/>
                </a:solidFill>
                <a:latin typeface="Calibri" pitchFamily="34" charset="0"/>
                <a:ea typeface="Times New Roman" pitchFamily="18" charset="0"/>
                <a:cs typeface="Arial" charset="0"/>
              </a:rPr>
              <a:t>Copyright  </a:t>
            </a:r>
            <a:r>
              <a:rPr lang="it-IT" sz="1600" b="1" dirty="0" err="1" smtClean="0">
                <a:solidFill>
                  <a:srgbClr val="002060"/>
                </a:solidFill>
                <a:latin typeface="Calibri" pitchFamily="34" charset="0"/>
                <a:ea typeface="Times New Roman" pitchFamily="18" charset="0"/>
                <a:cs typeface="Arial" charset="0"/>
              </a:rPr>
              <a:t>I.S.P.E.F.</a:t>
            </a:r>
            <a:r>
              <a:rPr lang="it-IT" sz="1600" b="1" dirty="0" smtClean="0">
                <a:solidFill>
                  <a:srgbClr val="002060"/>
                </a:solidFill>
                <a:latin typeface="Calibri" pitchFamily="34" charset="0"/>
                <a:ea typeface="Times New Roman" pitchFamily="18" charset="0"/>
                <a:cs typeface="Arial" charset="0"/>
              </a:rPr>
              <a:t> - E.C.E. </a:t>
            </a:r>
            <a:r>
              <a:rPr lang="it-IT" sz="1600" b="1" dirty="0" err="1" smtClean="0">
                <a:solidFill>
                  <a:srgbClr val="002060"/>
                </a:solidFill>
                <a:latin typeface="Calibri" pitchFamily="34" charset="0"/>
                <a:ea typeface="Times New Roman" pitchFamily="18" charset="0"/>
                <a:cs typeface="Arial" charset="0"/>
              </a:rPr>
              <a:t>All</a:t>
            </a:r>
            <a:r>
              <a:rPr lang="it-IT" sz="1600" b="1" dirty="0" smtClean="0">
                <a:solidFill>
                  <a:srgbClr val="002060"/>
                </a:solidFill>
                <a:latin typeface="Calibri" pitchFamily="34" charset="0"/>
                <a:ea typeface="Times New Roman" pitchFamily="18" charset="0"/>
                <a:cs typeface="Arial" charset="0"/>
              </a:rPr>
              <a:t> </a:t>
            </a:r>
            <a:r>
              <a:rPr lang="it-IT" sz="1600" b="1" dirty="0" err="1" smtClean="0">
                <a:solidFill>
                  <a:srgbClr val="002060"/>
                </a:solidFill>
                <a:latin typeface="Calibri" pitchFamily="34" charset="0"/>
                <a:ea typeface="Times New Roman" pitchFamily="18" charset="0"/>
                <a:cs typeface="Arial" charset="0"/>
              </a:rPr>
              <a:t>rights</a:t>
            </a:r>
            <a:r>
              <a:rPr lang="it-IT" sz="1600" b="1" dirty="0" smtClean="0">
                <a:solidFill>
                  <a:srgbClr val="002060"/>
                </a:solidFill>
                <a:latin typeface="Calibri" pitchFamily="34" charset="0"/>
                <a:ea typeface="Times New Roman" pitchFamily="18" charset="0"/>
                <a:cs typeface="Arial" charset="0"/>
              </a:rPr>
              <a:t> </a:t>
            </a:r>
            <a:r>
              <a:rPr lang="it-IT" sz="1600" b="1" dirty="0" err="1" smtClean="0">
                <a:solidFill>
                  <a:srgbClr val="002060"/>
                </a:solidFill>
                <a:latin typeface="Calibri" pitchFamily="34" charset="0"/>
                <a:ea typeface="Times New Roman" pitchFamily="18" charset="0"/>
                <a:cs typeface="Arial" charset="0"/>
              </a:rPr>
              <a:t>reserved</a:t>
            </a:r>
            <a:endParaRPr lang="it-IT" sz="1600" b="1" dirty="0" smtClean="0">
              <a:solidFill>
                <a:srgbClr val="002060"/>
              </a:solidFill>
              <a:latin typeface="Calibri" pitchFamily="34" charset="0"/>
              <a:ea typeface="Times New Roman" pitchFamily="18" charset="0"/>
              <a:cs typeface="Arial" charset="0"/>
            </a:endParaRPr>
          </a:p>
        </p:txBody>
      </p:sp>
      <p:cxnSp>
        <p:nvCxnSpPr>
          <p:cNvPr id="16" name="Connettore 1 15"/>
          <p:cNvCxnSpPr/>
          <p:nvPr/>
        </p:nvCxnSpPr>
        <p:spPr>
          <a:xfrm>
            <a:off x="642910" y="1857364"/>
            <a:ext cx="785818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pic>
        <p:nvPicPr>
          <p:cNvPr id="11" name="irc_mi" descr="http://www.unimi.it/cataloghi/finanziamenti_ricerca/horizon_2020_1.jpg"/>
          <p:cNvPicPr/>
          <p:nvPr/>
        </p:nvPicPr>
        <p:blipFill>
          <a:blip r:embed="rId4" cstate="print"/>
          <a:srcRect/>
          <a:stretch>
            <a:fillRect/>
          </a:stretch>
        </p:blipFill>
        <p:spPr bwMode="auto">
          <a:xfrm>
            <a:off x="3214678" y="5572140"/>
            <a:ext cx="2571768" cy="857256"/>
          </a:xfrm>
          <a:prstGeom prst="rect">
            <a:avLst/>
          </a:prstGeom>
          <a:noFill/>
          <a:ln w="9525">
            <a:noFill/>
            <a:miter lim="800000"/>
            <a:headEnd/>
            <a:tailEnd/>
          </a:ln>
        </p:spPr>
      </p:pic>
      <p:sp>
        <p:nvSpPr>
          <p:cNvPr id="10" name="WordArt 2"/>
          <p:cNvSpPr txBox="1">
            <a:spLocks noChangeArrowheads="1" noChangeShapeType="1" noTextEdit="1"/>
          </p:cNvSpPr>
          <p:nvPr/>
        </p:nvSpPr>
        <p:spPr bwMode="auto">
          <a:xfrm>
            <a:off x="500034" y="0"/>
            <a:ext cx="7929618" cy="1857388"/>
          </a:xfrm>
          <a:prstGeom prst="rect">
            <a:avLst/>
          </a:prstGeom>
          <a:ln>
            <a:noFill/>
          </a:ln>
        </p:spPr>
        <p:txBody>
          <a:bodyPr vert="horz" wrap="none" lIns="0" tIns="0" rIns="18288" bIns="0" numCol="1" fromWordArt="1" anchor="b">
            <a:prstTxWarp prst="textPlain">
              <a:avLst>
                <a:gd name="adj" fmla="val 50000"/>
              </a:avLst>
            </a:prstTxWarp>
            <a:normAutofit fontScale="85000" lnSpcReduction="20000"/>
            <a:scene3d>
              <a:camera prst="orthographicFront"/>
              <a:lightRig rig="freezing" dir="t">
                <a:rot lat="0" lon="0" rev="5640000"/>
              </a:lightRig>
            </a:scene3d>
            <a:sp3d prstMaterial="flat">
              <a:bevelT w="38100" h="38100"/>
              <a:contourClr>
                <a:schemeClr val="tx2"/>
              </a:contourClr>
            </a:sp3d>
          </a:bodyPr>
          <a:lstStyle/>
          <a:p>
            <a:pPr algn="ctr"/>
            <a:r>
              <a:rPr lang="en-US" sz="8600" b="1" i="1" dirty="0" smtClean="0">
                <a:solidFill>
                  <a:srgbClr val="FF0000"/>
                </a:solidFill>
              </a:rPr>
              <a:t>YOUNG, (SOCIAL) ENTERPRISES </a:t>
            </a:r>
          </a:p>
          <a:p>
            <a:pPr algn="ctr"/>
            <a:r>
              <a:rPr lang="en-US" sz="8600" b="1" i="1" dirty="0" smtClean="0">
                <a:solidFill>
                  <a:srgbClr val="FF0000"/>
                </a:solidFill>
              </a:rPr>
              <a:t>AND COMMUNITY NETWORKS </a:t>
            </a:r>
            <a:endParaRPr lang="it-IT" sz="8600" b="1" i="1" dirty="0" smtClean="0">
              <a:ln>
                <a:solidFill>
                  <a:srgbClr val="FF0000"/>
                </a:solidFill>
              </a:ln>
              <a:solidFill>
                <a:srgbClr val="FF000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irc_mi" descr="http://www.unimi.it/cataloghi/finanziamenti_ricerca/horizon_2020_1.jpg"/>
          <p:cNvPicPr/>
          <p:nvPr/>
        </p:nvPicPr>
        <p:blipFill>
          <a:blip r:embed="rId2" cstate="print"/>
          <a:srcRect/>
          <a:stretch>
            <a:fillRect/>
          </a:stretch>
        </p:blipFill>
        <p:spPr bwMode="auto">
          <a:xfrm>
            <a:off x="285720" y="6143644"/>
            <a:ext cx="1285884" cy="500042"/>
          </a:xfrm>
          <a:prstGeom prst="rect">
            <a:avLst/>
          </a:prstGeom>
          <a:noFill/>
          <a:ln w="9525">
            <a:noFill/>
            <a:miter lim="800000"/>
            <a:headEnd/>
            <a:tailEnd/>
          </a:ln>
        </p:spPr>
      </p:pic>
      <p:sp>
        <p:nvSpPr>
          <p:cNvPr id="9" name="Segnaposto numero diapositiva 8"/>
          <p:cNvSpPr>
            <a:spLocks noGrp="1"/>
          </p:cNvSpPr>
          <p:nvPr>
            <p:ph type="sldNum" sz="quarter" idx="12"/>
          </p:nvPr>
        </p:nvSpPr>
        <p:spPr/>
        <p:txBody>
          <a:bodyPr/>
          <a:lstStyle/>
          <a:p>
            <a:fld id="{ED202A71-D0D4-4ED1-89AF-F52D0C062A1F}" type="slidenum">
              <a:rPr lang="it-IT" smtClean="0"/>
              <a:pPr/>
              <a:t>17</a:t>
            </a:fld>
            <a:endParaRPr lang="it-IT"/>
          </a:p>
        </p:txBody>
      </p:sp>
      <p:pic>
        <p:nvPicPr>
          <p:cNvPr id="14" name="Immagine 13" descr="ECE.jpg"/>
          <p:cNvPicPr>
            <a:picLocks noChangeAspect="1"/>
          </p:cNvPicPr>
          <p:nvPr/>
        </p:nvPicPr>
        <p:blipFill>
          <a:blip r:embed="rId3" cstate="print"/>
          <a:stretch>
            <a:fillRect/>
          </a:stretch>
        </p:blipFill>
        <p:spPr>
          <a:xfrm>
            <a:off x="3714744" y="5786454"/>
            <a:ext cx="1643073" cy="822779"/>
          </a:xfrm>
          <a:prstGeom prst="rect">
            <a:avLst/>
          </a:prstGeom>
        </p:spPr>
      </p:pic>
      <p:pic>
        <p:nvPicPr>
          <p:cNvPr id="15" name="Immagine 14" descr="nuovo logo I.S.P.E.F. 6.12.2006.jpg"/>
          <p:cNvPicPr>
            <a:picLocks noChangeAspect="1"/>
          </p:cNvPicPr>
          <p:nvPr/>
        </p:nvPicPr>
        <p:blipFill>
          <a:blip r:embed="rId4" cstate="print"/>
          <a:stretch>
            <a:fillRect/>
          </a:stretch>
        </p:blipFill>
        <p:spPr>
          <a:xfrm>
            <a:off x="7429520" y="5857892"/>
            <a:ext cx="865097" cy="857232"/>
          </a:xfrm>
          <a:prstGeom prst="rect">
            <a:avLst/>
          </a:prstGeom>
        </p:spPr>
      </p:pic>
      <p:sp>
        <p:nvSpPr>
          <p:cNvPr id="16" name="Rettangolo 20"/>
          <p:cNvSpPr>
            <a:spLocks noChangeArrowheads="1"/>
          </p:cNvSpPr>
          <p:nvPr/>
        </p:nvSpPr>
        <p:spPr bwMode="auto">
          <a:xfrm>
            <a:off x="1500166" y="1785926"/>
            <a:ext cx="6726162" cy="2431435"/>
          </a:xfrm>
          <a:prstGeom prst="rect">
            <a:avLst/>
          </a:prstGeom>
          <a:noFill/>
          <a:ln w="9525">
            <a:noFill/>
            <a:miter lim="800000"/>
            <a:headEnd/>
            <a:tailEnd/>
          </a:ln>
        </p:spPr>
        <p:txBody>
          <a:bodyPr wrap="square">
            <a:spAutoFit/>
          </a:bodyPr>
          <a:lstStyle/>
          <a:p>
            <a:pPr algn="ctr"/>
            <a:r>
              <a:rPr lang="it-IT" sz="6000" b="1" dirty="0" smtClean="0">
                <a:solidFill>
                  <a:srgbClr val="0000CC"/>
                </a:solidFill>
                <a:effectLst>
                  <a:outerShdw blurRad="38100" dist="38100" dir="2700000" algn="tl">
                    <a:srgbClr val="000000">
                      <a:alpha val="43137"/>
                    </a:srgbClr>
                  </a:outerShdw>
                </a:effectLst>
                <a:latin typeface="+mn-lt"/>
              </a:rPr>
              <a:t>CONTACTS</a:t>
            </a:r>
            <a:endParaRPr lang="it-IT" sz="1600" b="1" dirty="0" smtClean="0">
              <a:solidFill>
                <a:srgbClr val="0000CC"/>
              </a:solidFill>
              <a:effectLst>
                <a:outerShdw blurRad="38100" dist="38100" dir="2700000" algn="tl">
                  <a:srgbClr val="000000">
                    <a:alpha val="43137"/>
                  </a:srgbClr>
                </a:outerShdw>
              </a:effectLst>
              <a:latin typeface="+mn-lt"/>
            </a:endParaRPr>
          </a:p>
          <a:p>
            <a:pPr algn="ctr"/>
            <a:r>
              <a:rPr lang="en-US" sz="1600" b="1" dirty="0" smtClean="0">
                <a:solidFill>
                  <a:srgbClr val="004FC4"/>
                </a:solidFill>
              </a:rPr>
              <a:t>For more information about the I.S.P.E.F. and E.C.E. Project</a:t>
            </a:r>
            <a:br>
              <a:rPr lang="en-US" sz="1600" b="1" dirty="0" smtClean="0">
                <a:solidFill>
                  <a:srgbClr val="004FC4"/>
                </a:solidFill>
              </a:rPr>
            </a:br>
            <a:r>
              <a:rPr lang="en-US" sz="1600" b="1" dirty="0" smtClean="0">
                <a:solidFill>
                  <a:srgbClr val="FF0000"/>
                </a:solidFill>
              </a:rPr>
              <a:t>YOUNG, (SOCIAL) ENTERPRISES AND COMMUNITY NETWORKS </a:t>
            </a:r>
            <a:r>
              <a:rPr lang="en-US" sz="1600" b="1" dirty="0" smtClean="0">
                <a:solidFill>
                  <a:srgbClr val="004FC4"/>
                </a:solidFill>
              </a:rPr>
              <a:t/>
            </a:r>
            <a:br>
              <a:rPr lang="en-US" sz="1600" b="1" dirty="0" smtClean="0">
                <a:solidFill>
                  <a:srgbClr val="004FC4"/>
                </a:solidFill>
              </a:rPr>
            </a:br>
            <a:r>
              <a:rPr lang="en-US" sz="1600" b="1" dirty="0" smtClean="0">
                <a:solidFill>
                  <a:srgbClr val="004FC4"/>
                </a:solidFill>
              </a:rPr>
              <a:t>for the Horizon 2020 </a:t>
            </a:r>
            <a:r>
              <a:rPr lang="en-US" sz="1600" b="1" smtClean="0">
                <a:solidFill>
                  <a:srgbClr val="004FC4"/>
                </a:solidFill>
              </a:rPr>
              <a:t>Program </a:t>
            </a:r>
            <a:r>
              <a:rPr lang="en-US" sz="1600" b="1" dirty="0" smtClean="0">
                <a:solidFill>
                  <a:srgbClr val="004FC4"/>
                </a:solidFill>
              </a:rPr>
              <a:t/>
            </a:r>
            <a:br>
              <a:rPr lang="en-US" sz="1600" b="1" dirty="0" smtClean="0">
                <a:solidFill>
                  <a:srgbClr val="004FC4"/>
                </a:solidFill>
              </a:rPr>
            </a:br>
            <a:r>
              <a:rPr lang="en-US" sz="1600" b="1" dirty="0" smtClean="0">
                <a:solidFill>
                  <a:srgbClr val="004FC4"/>
                </a:solidFill>
              </a:rPr>
              <a:t>contact I.S.P.E.F. and / or E.C.E. at the following addresses:</a:t>
            </a:r>
          </a:p>
          <a:p>
            <a:pPr algn="ctr"/>
            <a:endParaRPr lang="it-IT" sz="1200" b="1" dirty="0" smtClean="0">
              <a:solidFill>
                <a:srgbClr val="004FC4"/>
              </a:solidFill>
            </a:endParaRPr>
          </a:p>
          <a:p>
            <a:pPr algn="ctr"/>
            <a:endParaRPr lang="it-IT" sz="1600" b="1" dirty="0" smtClean="0">
              <a:solidFill>
                <a:srgbClr val="004FC4"/>
              </a:solidFill>
              <a:effectLst>
                <a:outerShdw blurRad="38100" dist="38100" dir="2700000" algn="tl">
                  <a:srgbClr val="000000">
                    <a:alpha val="43137"/>
                  </a:srgbClr>
                </a:outerShdw>
              </a:effectLst>
              <a:latin typeface="+mn-lt"/>
            </a:endParaRPr>
          </a:p>
        </p:txBody>
      </p:sp>
      <p:pic>
        <p:nvPicPr>
          <p:cNvPr id="17" name="Immagine 21" descr="nuovo logo I"/>
          <p:cNvPicPr>
            <a:picLocks noChangeAspect="1"/>
          </p:cNvPicPr>
          <p:nvPr/>
        </p:nvPicPr>
        <p:blipFill>
          <a:blip r:embed="rId5" cstate="print"/>
          <a:srcRect/>
          <a:stretch>
            <a:fillRect/>
          </a:stretch>
        </p:blipFill>
        <p:spPr bwMode="auto">
          <a:xfrm>
            <a:off x="214282" y="2428868"/>
            <a:ext cx="1635380" cy="1714512"/>
          </a:xfrm>
          <a:prstGeom prst="rect">
            <a:avLst/>
          </a:prstGeom>
          <a:noFill/>
          <a:ln w="9525">
            <a:noFill/>
            <a:miter lim="800000"/>
            <a:headEnd/>
            <a:tailEnd/>
          </a:ln>
        </p:spPr>
      </p:pic>
      <p:pic>
        <p:nvPicPr>
          <p:cNvPr id="18" name="Immagine 17" descr="logo_eceducation.gif"/>
          <p:cNvPicPr>
            <a:picLocks noChangeAspect="1"/>
          </p:cNvPicPr>
          <p:nvPr/>
        </p:nvPicPr>
        <p:blipFill>
          <a:blip r:embed="rId6"/>
          <a:stretch>
            <a:fillRect/>
          </a:stretch>
        </p:blipFill>
        <p:spPr>
          <a:xfrm>
            <a:off x="0" y="4643446"/>
            <a:ext cx="2162123" cy="954271"/>
          </a:xfrm>
          <a:prstGeom prst="rect">
            <a:avLst/>
          </a:prstGeom>
        </p:spPr>
      </p:pic>
      <p:cxnSp>
        <p:nvCxnSpPr>
          <p:cNvPr id="22" name="Connettore 1 21"/>
          <p:cNvCxnSpPr/>
          <p:nvPr/>
        </p:nvCxnSpPr>
        <p:spPr>
          <a:xfrm>
            <a:off x="214282" y="5786454"/>
            <a:ext cx="8572560" cy="1588"/>
          </a:xfrm>
          <a:prstGeom prst="line">
            <a:avLst/>
          </a:prstGeom>
        </p:spPr>
        <p:style>
          <a:lnRef idx="1">
            <a:schemeClr val="accent1"/>
          </a:lnRef>
          <a:fillRef idx="0">
            <a:schemeClr val="accent1"/>
          </a:fillRef>
          <a:effectRef idx="0">
            <a:schemeClr val="accent1"/>
          </a:effectRef>
          <a:fontRef idx="minor">
            <a:schemeClr val="tx1"/>
          </a:fontRef>
        </p:style>
      </p:cxnSp>
      <p:pic>
        <p:nvPicPr>
          <p:cNvPr id="23" name="Picture 2"/>
          <p:cNvPicPr>
            <a:picLocks noChangeAspect="1" noChangeArrowheads="1"/>
          </p:cNvPicPr>
          <p:nvPr/>
        </p:nvPicPr>
        <p:blipFill>
          <a:blip r:embed="rId7"/>
          <a:srcRect/>
          <a:stretch>
            <a:fillRect/>
          </a:stretch>
        </p:blipFill>
        <p:spPr bwMode="auto">
          <a:xfrm>
            <a:off x="8001024" y="3429000"/>
            <a:ext cx="923199" cy="785818"/>
          </a:xfrm>
          <a:prstGeom prst="rect">
            <a:avLst/>
          </a:prstGeom>
          <a:noFill/>
          <a:ln w="9525">
            <a:noFill/>
            <a:miter lim="800000"/>
            <a:headEnd/>
            <a:tailEnd/>
          </a:ln>
          <a:effectLst/>
        </p:spPr>
      </p:pic>
      <p:pic>
        <p:nvPicPr>
          <p:cNvPr id="24" name="Picture 4"/>
          <p:cNvPicPr>
            <a:picLocks noChangeAspect="1" noChangeArrowheads="1"/>
          </p:cNvPicPr>
          <p:nvPr/>
        </p:nvPicPr>
        <p:blipFill>
          <a:blip r:embed="rId8"/>
          <a:srcRect/>
          <a:stretch>
            <a:fillRect/>
          </a:stretch>
        </p:blipFill>
        <p:spPr bwMode="auto">
          <a:xfrm>
            <a:off x="7244848" y="5072074"/>
            <a:ext cx="1899152" cy="642942"/>
          </a:xfrm>
          <a:prstGeom prst="rect">
            <a:avLst/>
          </a:prstGeom>
          <a:noFill/>
          <a:ln w="9525">
            <a:noFill/>
            <a:miter lim="800000"/>
            <a:headEnd/>
            <a:tailEnd/>
          </a:ln>
          <a:effectLst/>
        </p:spPr>
      </p:pic>
      <p:sp>
        <p:nvSpPr>
          <p:cNvPr id="26" name="Rectangle 1"/>
          <p:cNvSpPr>
            <a:spLocks noChangeArrowheads="1"/>
          </p:cNvSpPr>
          <p:nvPr/>
        </p:nvSpPr>
        <p:spPr bwMode="auto">
          <a:xfrm>
            <a:off x="2285984" y="3714752"/>
            <a:ext cx="5357850" cy="1323439"/>
          </a:xfrm>
          <a:prstGeom prst="rect">
            <a:avLst/>
          </a:prstGeom>
          <a:solidFill>
            <a:schemeClr val="tx2">
              <a:lumMod val="20000"/>
              <a:lumOff val="80000"/>
            </a:schemeClr>
          </a:solidFill>
          <a:ln w="9525">
            <a:noFill/>
            <a:miter lim="800000"/>
            <a:headEnd/>
            <a:tailEnd/>
          </a:ln>
        </p:spPr>
        <p:txBody>
          <a:bodyPr wrap="square" anchor="ctr">
            <a:spAutoFit/>
          </a:bodyPr>
          <a:lstStyle/>
          <a:p>
            <a:pPr>
              <a:spcBef>
                <a:spcPts val="1800"/>
              </a:spcBef>
            </a:pPr>
            <a:r>
              <a:rPr lang="it-IT" sz="1600" b="1" dirty="0" smtClean="0"/>
              <a:t>Tel. +39.06.86890061  </a:t>
            </a:r>
          </a:p>
          <a:p>
            <a:pPr>
              <a:spcBef>
                <a:spcPts val="1800"/>
              </a:spcBef>
            </a:pPr>
            <a:r>
              <a:rPr lang="it-IT" sz="1600" b="1" dirty="0" smtClean="0"/>
              <a:t>Fax +39.06.8275589 </a:t>
            </a:r>
          </a:p>
          <a:p>
            <a:pPr>
              <a:spcBef>
                <a:spcPts val="1800"/>
              </a:spcBef>
            </a:pPr>
            <a:r>
              <a:rPr lang="it-IT" sz="1600" b="1" dirty="0" smtClean="0">
                <a:hlinkClick r:id="rId9"/>
              </a:rPr>
              <a:t>info@ispef.it</a:t>
            </a:r>
            <a:r>
              <a:rPr lang="it-IT" sz="1600" b="1" dirty="0" smtClean="0"/>
              <a:t>  </a:t>
            </a:r>
            <a:r>
              <a:rPr lang="it-IT" b="1" dirty="0" smtClean="0"/>
              <a:t> - </a:t>
            </a:r>
            <a:r>
              <a:rPr lang="it-IT" sz="1600" b="1" dirty="0" smtClean="0">
                <a:hlinkClick r:id="rId10"/>
              </a:rPr>
              <a:t>info@eceducation</a:t>
            </a:r>
            <a:r>
              <a:rPr lang="it-IT" b="1" dirty="0" smtClean="0">
                <a:hlinkClick r:id="rId10"/>
              </a:rPr>
              <a:t>.</a:t>
            </a:r>
            <a:r>
              <a:rPr lang="it-IT" sz="1600" b="1" dirty="0" smtClean="0">
                <a:hlinkClick r:id="rId10"/>
              </a:rPr>
              <a:t>eu</a:t>
            </a:r>
            <a:r>
              <a:rPr lang="it-IT" sz="1600" b="1" dirty="0" smtClean="0"/>
              <a:t>  - </a:t>
            </a:r>
            <a:r>
              <a:rPr lang="it-IT" sz="1600" b="1" dirty="0" smtClean="0">
                <a:hlinkClick r:id="rId11"/>
              </a:rPr>
              <a:t>segreteria@ispef.it</a:t>
            </a:r>
            <a:r>
              <a:rPr lang="it-IT" sz="1600" b="1" dirty="0" smtClean="0"/>
              <a:t> </a:t>
            </a:r>
            <a:endParaRPr lang="it-IT" sz="2400" b="1" dirty="0" smtClean="0">
              <a:latin typeface="Calibri" pitchFamily="34" charset="0"/>
              <a:ea typeface="Calibri" pitchFamily="34" charset="0"/>
              <a:cs typeface="Tahoma" pitchFamily="34" charset="0"/>
            </a:endParaRPr>
          </a:p>
        </p:txBody>
      </p:sp>
      <p:cxnSp>
        <p:nvCxnSpPr>
          <p:cNvPr id="28" name="Connettore 1 27"/>
          <p:cNvCxnSpPr/>
          <p:nvPr/>
        </p:nvCxnSpPr>
        <p:spPr>
          <a:xfrm>
            <a:off x="642910" y="1857364"/>
            <a:ext cx="785818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0" name="WordArt 2"/>
          <p:cNvSpPr txBox="1">
            <a:spLocks noChangeArrowheads="1" noChangeShapeType="1" noTextEdit="1"/>
          </p:cNvSpPr>
          <p:nvPr/>
        </p:nvSpPr>
        <p:spPr bwMode="auto">
          <a:xfrm>
            <a:off x="500034" y="0"/>
            <a:ext cx="7929618" cy="1857388"/>
          </a:xfrm>
          <a:prstGeom prst="rect">
            <a:avLst/>
          </a:prstGeom>
          <a:ln>
            <a:noFill/>
          </a:ln>
        </p:spPr>
        <p:txBody>
          <a:bodyPr vert="horz" wrap="none" lIns="0" tIns="0" rIns="18288" bIns="0" numCol="1" fromWordArt="1" anchor="b">
            <a:prstTxWarp prst="textPlain">
              <a:avLst>
                <a:gd name="adj" fmla="val 50000"/>
              </a:avLst>
            </a:prstTxWarp>
            <a:normAutofit fontScale="85000" lnSpcReduction="20000"/>
            <a:scene3d>
              <a:camera prst="orthographicFront"/>
              <a:lightRig rig="freezing" dir="t">
                <a:rot lat="0" lon="0" rev="5640000"/>
              </a:lightRig>
            </a:scene3d>
            <a:sp3d prstMaterial="flat">
              <a:bevelT w="38100" h="38100"/>
              <a:contourClr>
                <a:schemeClr val="tx2"/>
              </a:contourClr>
            </a:sp3d>
          </a:bodyPr>
          <a:lstStyle/>
          <a:p>
            <a:pPr algn="ctr"/>
            <a:r>
              <a:rPr lang="en-US" sz="8600" b="1" i="1" dirty="0" smtClean="0">
                <a:solidFill>
                  <a:srgbClr val="FF0000"/>
                </a:solidFill>
              </a:rPr>
              <a:t>YOUNG, (SOCIAL) ENTERPRISES </a:t>
            </a:r>
          </a:p>
          <a:p>
            <a:pPr algn="ctr"/>
            <a:r>
              <a:rPr lang="en-US" sz="8600" b="1" i="1" dirty="0" smtClean="0">
                <a:solidFill>
                  <a:srgbClr val="FF0000"/>
                </a:solidFill>
              </a:rPr>
              <a:t>AND COMMUNITY NETWORKS </a:t>
            </a:r>
            <a:endParaRPr lang="it-IT" sz="8600" b="1" i="1" dirty="0" smtClean="0">
              <a:ln>
                <a:solidFill>
                  <a:srgbClr val="FF0000"/>
                </a:solidFill>
              </a:ln>
              <a:solidFill>
                <a:srgbClr val="FF0000"/>
              </a:solidFill>
            </a:endParaRPr>
          </a:p>
        </p:txBody>
      </p:sp>
      <p:sp>
        <p:nvSpPr>
          <p:cNvPr id="21" name="Rectangle 3"/>
          <p:cNvSpPr>
            <a:spLocks noChangeArrowheads="1"/>
          </p:cNvSpPr>
          <p:nvPr/>
        </p:nvSpPr>
        <p:spPr bwMode="auto">
          <a:xfrm>
            <a:off x="0" y="6357958"/>
            <a:ext cx="9505950" cy="338554"/>
          </a:xfrm>
          <a:prstGeom prst="rect">
            <a:avLst/>
          </a:prstGeom>
          <a:noFill/>
          <a:ln w="9525">
            <a:noFill/>
            <a:miter lim="800000"/>
            <a:headEnd/>
            <a:tailEnd/>
          </a:ln>
        </p:spPr>
        <p:txBody>
          <a:bodyPr anchor="ctr">
            <a:sp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b="1" dirty="0" smtClean="0">
                <a:solidFill>
                  <a:srgbClr val="002060"/>
                </a:solidFill>
                <a:latin typeface="Calibri" pitchFamily="34" charset="0"/>
                <a:ea typeface="Times New Roman" pitchFamily="18" charset="0"/>
                <a:cs typeface="Arial" charset="0"/>
              </a:rPr>
              <a:t>  ©</a:t>
            </a:r>
            <a:r>
              <a:rPr lang="it-IT" sz="1600" b="1" dirty="0" smtClean="0">
                <a:solidFill>
                  <a:srgbClr val="002060"/>
                </a:solidFill>
                <a:latin typeface="Calibri" pitchFamily="34" charset="0"/>
                <a:ea typeface="Times New Roman" pitchFamily="18" charset="0"/>
                <a:cs typeface="Arial" charset="0"/>
              </a:rPr>
              <a:t>Copyright  </a:t>
            </a:r>
            <a:r>
              <a:rPr lang="it-IT" sz="1600" b="1" dirty="0" err="1" smtClean="0">
                <a:solidFill>
                  <a:srgbClr val="002060"/>
                </a:solidFill>
                <a:latin typeface="Calibri" pitchFamily="34" charset="0"/>
                <a:ea typeface="Times New Roman" pitchFamily="18" charset="0"/>
                <a:cs typeface="Arial" charset="0"/>
              </a:rPr>
              <a:t>I.S.P.E.F.</a:t>
            </a:r>
            <a:r>
              <a:rPr lang="it-IT" sz="1600" b="1" dirty="0" smtClean="0">
                <a:solidFill>
                  <a:srgbClr val="002060"/>
                </a:solidFill>
                <a:latin typeface="Calibri" pitchFamily="34" charset="0"/>
                <a:ea typeface="Times New Roman" pitchFamily="18" charset="0"/>
                <a:cs typeface="Arial" charset="0"/>
              </a:rPr>
              <a:t> - E.C.E. </a:t>
            </a:r>
            <a:r>
              <a:rPr lang="it-IT" sz="1600" b="1" dirty="0" err="1" smtClean="0">
                <a:solidFill>
                  <a:srgbClr val="002060"/>
                </a:solidFill>
                <a:latin typeface="Calibri" pitchFamily="34" charset="0"/>
                <a:ea typeface="Times New Roman" pitchFamily="18" charset="0"/>
                <a:cs typeface="Arial" charset="0"/>
              </a:rPr>
              <a:t>All</a:t>
            </a:r>
            <a:r>
              <a:rPr lang="it-IT" sz="1600" b="1" dirty="0" smtClean="0">
                <a:solidFill>
                  <a:srgbClr val="002060"/>
                </a:solidFill>
                <a:latin typeface="Calibri" pitchFamily="34" charset="0"/>
                <a:ea typeface="Times New Roman" pitchFamily="18" charset="0"/>
                <a:cs typeface="Arial" charset="0"/>
              </a:rPr>
              <a:t> </a:t>
            </a:r>
            <a:r>
              <a:rPr lang="it-IT" sz="1600" b="1" dirty="0" err="1" smtClean="0">
                <a:solidFill>
                  <a:srgbClr val="002060"/>
                </a:solidFill>
                <a:latin typeface="Calibri" pitchFamily="34" charset="0"/>
                <a:ea typeface="Times New Roman" pitchFamily="18" charset="0"/>
                <a:cs typeface="Arial" charset="0"/>
              </a:rPr>
              <a:t>rights</a:t>
            </a:r>
            <a:r>
              <a:rPr lang="it-IT" sz="1600" b="1" dirty="0" smtClean="0">
                <a:solidFill>
                  <a:srgbClr val="002060"/>
                </a:solidFill>
                <a:latin typeface="Calibri" pitchFamily="34" charset="0"/>
                <a:ea typeface="Times New Roman" pitchFamily="18" charset="0"/>
                <a:cs typeface="Arial" charset="0"/>
              </a:rPr>
              <a:t> </a:t>
            </a:r>
            <a:r>
              <a:rPr lang="it-IT" sz="1600" b="1" dirty="0" err="1" smtClean="0">
                <a:solidFill>
                  <a:srgbClr val="002060"/>
                </a:solidFill>
                <a:latin typeface="Calibri" pitchFamily="34" charset="0"/>
                <a:ea typeface="Times New Roman" pitchFamily="18" charset="0"/>
                <a:cs typeface="Arial" charset="0"/>
              </a:rPr>
              <a:t>reserved</a:t>
            </a:r>
            <a:endParaRPr lang="it-IT" sz="1600" b="1" dirty="0" smtClean="0">
              <a:solidFill>
                <a:srgbClr val="002060"/>
              </a:solidFill>
              <a:latin typeface="Calibri" pitchFamily="34" charset="0"/>
              <a:ea typeface="Times New Roman" pitchFamily="18" charset="0"/>
              <a:cs typeface="Arial"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28596" y="1928802"/>
            <a:ext cx="8229600" cy="4286280"/>
          </a:xfrm>
        </p:spPr>
        <p:txBody>
          <a:bodyPr>
            <a:normAutofit/>
          </a:bodyPr>
          <a:lstStyle/>
          <a:p>
            <a:pPr marL="0" indent="0" algn="ctr">
              <a:buNone/>
            </a:pPr>
            <a:r>
              <a:rPr lang="it-IT" sz="2400" b="1" dirty="0" smtClean="0">
                <a:solidFill>
                  <a:srgbClr val="0000CC"/>
                </a:solidFill>
              </a:rPr>
              <a:t>CONTEXT 1/2</a:t>
            </a:r>
          </a:p>
          <a:p>
            <a:pPr marL="0" indent="0" algn="ctr">
              <a:buNone/>
            </a:pPr>
            <a:r>
              <a:rPr lang="en-US" sz="2400" dirty="0" smtClean="0"/>
              <a:t>Young people live in an era characterized by the breakdown and the collective feeling of the difficulty of thinking about the future, not only for the lack of security, but also for the lack of enthusiasm in the possibility of transformation of society according to the needs of the new generation, who lives in a computerized reality completely different from that of previous generations.</a:t>
            </a:r>
          </a:p>
        </p:txBody>
      </p:sp>
      <p:sp>
        <p:nvSpPr>
          <p:cNvPr id="6" name="Segnaposto numero diapositiva 5"/>
          <p:cNvSpPr>
            <a:spLocks noGrp="1"/>
          </p:cNvSpPr>
          <p:nvPr>
            <p:ph type="sldNum" sz="quarter" idx="12"/>
          </p:nvPr>
        </p:nvSpPr>
        <p:spPr/>
        <p:txBody>
          <a:bodyPr>
            <a:normAutofit fontScale="70000" lnSpcReduction="20000"/>
          </a:bodyPr>
          <a:lstStyle/>
          <a:p>
            <a:fld id="{96EC6E08-B32E-41DC-BF83-B9E2515A4E8F}" type="slidenum">
              <a:rPr lang="it-IT" sz="3200" smtClean="0"/>
              <a:pPr/>
              <a:t>2</a:t>
            </a:fld>
            <a:endParaRPr lang="it-IT" sz="3200"/>
          </a:p>
        </p:txBody>
      </p:sp>
      <p:pic>
        <p:nvPicPr>
          <p:cNvPr id="4" name="Immagine 21" descr="nuovo logo I"/>
          <p:cNvPicPr>
            <a:picLocks noChangeAspect="1"/>
          </p:cNvPicPr>
          <p:nvPr/>
        </p:nvPicPr>
        <p:blipFill>
          <a:blip r:embed="rId2" cstate="print"/>
          <a:srcRect/>
          <a:stretch>
            <a:fillRect/>
          </a:stretch>
        </p:blipFill>
        <p:spPr bwMode="auto">
          <a:xfrm>
            <a:off x="214282" y="5572140"/>
            <a:ext cx="1059037" cy="1049829"/>
          </a:xfrm>
          <a:prstGeom prst="rect">
            <a:avLst/>
          </a:prstGeom>
          <a:ln>
            <a:noFill/>
          </a:ln>
          <a:effectLst>
            <a:outerShdw blurRad="292100" dist="139700" dir="2700000" algn="tl" rotWithShape="0">
              <a:srgbClr val="333333">
                <a:alpha val="65000"/>
              </a:srgbClr>
            </a:outerShdw>
          </a:effectLst>
        </p:spPr>
      </p:pic>
      <p:pic>
        <p:nvPicPr>
          <p:cNvPr id="12" name="Immagine 11" descr="ececenter 01.10.2007.jpg"/>
          <p:cNvPicPr>
            <a:picLocks noChangeAspect="1"/>
          </p:cNvPicPr>
          <p:nvPr/>
        </p:nvPicPr>
        <p:blipFill>
          <a:blip r:embed="rId3"/>
          <a:stretch>
            <a:fillRect/>
          </a:stretch>
        </p:blipFill>
        <p:spPr>
          <a:xfrm>
            <a:off x="7072330" y="5429264"/>
            <a:ext cx="1784643" cy="889609"/>
          </a:xfrm>
          <a:prstGeom prst="rect">
            <a:avLst/>
          </a:prstGeom>
        </p:spPr>
      </p:pic>
      <p:sp>
        <p:nvSpPr>
          <p:cNvPr id="13" name="Rectangle 3"/>
          <p:cNvSpPr>
            <a:spLocks noChangeArrowheads="1"/>
          </p:cNvSpPr>
          <p:nvPr/>
        </p:nvSpPr>
        <p:spPr bwMode="auto">
          <a:xfrm>
            <a:off x="0" y="6357958"/>
            <a:ext cx="9505950" cy="338554"/>
          </a:xfrm>
          <a:prstGeom prst="rect">
            <a:avLst/>
          </a:prstGeom>
          <a:noFill/>
          <a:ln w="9525">
            <a:noFill/>
            <a:miter lim="800000"/>
            <a:headEnd/>
            <a:tailEnd/>
          </a:ln>
        </p:spPr>
        <p:txBody>
          <a:bodyPr anchor="ctr">
            <a:sp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b="1" dirty="0" smtClean="0">
                <a:solidFill>
                  <a:srgbClr val="002060"/>
                </a:solidFill>
                <a:latin typeface="Calibri" pitchFamily="34" charset="0"/>
                <a:ea typeface="Times New Roman" pitchFamily="18" charset="0"/>
                <a:cs typeface="Arial" charset="0"/>
              </a:rPr>
              <a:t>  ©</a:t>
            </a:r>
            <a:r>
              <a:rPr lang="it-IT" sz="1600" b="1" dirty="0" smtClean="0">
                <a:solidFill>
                  <a:srgbClr val="002060"/>
                </a:solidFill>
                <a:latin typeface="Calibri" pitchFamily="34" charset="0"/>
                <a:ea typeface="Times New Roman" pitchFamily="18" charset="0"/>
                <a:cs typeface="Arial" charset="0"/>
              </a:rPr>
              <a:t>Copyright  </a:t>
            </a:r>
            <a:r>
              <a:rPr lang="it-IT" sz="1600" b="1" dirty="0" err="1" smtClean="0">
                <a:solidFill>
                  <a:srgbClr val="002060"/>
                </a:solidFill>
                <a:latin typeface="Calibri" pitchFamily="34" charset="0"/>
                <a:ea typeface="Times New Roman" pitchFamily="18" charset="0"/>
                <a:cs typeface="Arial" charset="0"/>
              </a:rPr>
              <a:t>I.S.P.E.F.</a:t>
            </a:r>
            <a:r>
              <a:rPr lang="it-IT" sz="1600" b="1" dirty="0" smtClean="0">
                <a:solidFill>
                  <a:srgbClr val="002060"/>
                </a:solidFill>
                <a:latin typeface="Calibri" pitchFamily="34" charset="0"/>
                <a:ea typeface="Times New Roman" pitchFamily="18" charset="0"/>
                <a:cs typeface="Arial" charset="0"/>
              </a:rPr>
              <a:t> - E.C.E. </a:t>
            </a:r>
            <a:r>
              <a:rPr lang="it-IT" sz="1600" b="1" dirty="0" err="1" smtClean="0">
                <a:solidFill>
                  <a:srgbClr val="002060"/>
                </a:solidFill>
                <a:latin typeface="Calibri" pitchFamily="34" charset="0"/>
                <a:ea typeface="Times New Roman" pitchFamily="18" charset="0"/>
                <a:cs typeface="Arial" charset="0"/>
              </a:rPr>
              <a:t>All</a:t>
            </a:r>
            <a:r>
              <a:rPr lang="it-IT" sz="1600" b="1" dirty="0" smtClean="0">
                <a:solidFill>
                  <a:srgbClr val="002060"/>
                </a:solidFill>
                <a:latin typeface="Calibri" pitchFamily="34" charset="0"/>
                <a:ea typeface="Times New Roman" pitchFamily="18" charset="0"/>
                <a:cs typeface="Arial" charset="0"/>
              </a:rPr>
              <a:t> </a:t>
            </a:r>
            <a:r>
              <a:rPr lang="it-IT" sz="1600" b="1" dirty="0" err="1" smtClean="0">
                <a:solidFill>
                  <a:srgbClr val="002060"/>
                </a:solidFill>
                <a:latin typeface="Calibri" pitchFamily="34" charset="0"/>
                <a:ea typeface="Times New Roman" pitchFamily="18" charset="0"/>
                <a:cs typeface="Arial" charset="0"/>
              </a:rPr>
              <a:t>rights</a:t>
            </a:r>
            <a:r>
              <a:rPr lang="it-IT" sz="1600" b="1" dirty="0" smtClean="0">
                <a:solidFill>
                  <a:srgbClr val="002060"/>
                </a:solidFill>
                <a:latin typeface="Calibri" pitchFamily="34" charset="0"/>
                <a:ea typeface="Times New Roman" pitchFamily="18" charset="0"/>
                <a:cs typeface="Arial" charset="0"/>
              </a:rPr>
              <a:t> </a:t>
            </a:r>
            <a:r>
              <a:rPr lang="it-IT" sz="1600" b="1" dirty="0" err="1" smtClean="0">
                <a:solidFill>
                  <a:srgbClr val="002060"/>
                </a:solidFill>
                <a:latin typeface="Calibri" pitchFamily="34" charset="0"/>
                <a:ea typeface="Times New Roman" pitchFamily="18" charset="0"/>
                <a:cs typeface="Arial" charset="0"/>
              </a:rPr>
              <a:t>reserved</a:t>
            </a:r>
            <a:endParaRPr lang="it-IT" sz="1600" b="1" dirty="0" smtClean="0">
              <a:solidFill>
                <a:srgbClr val="002060"/>
              </a:solidFill>
              <a:latin typeface="Calibri" pitchFamily="34" charset="0"/>
              <a:ea typeface="Times New Roman" pitchFamily="18" charset="0"/>
              <a:cs typeface="Arial" charset="0"/>
            </a:endParaRPr>
          </a:p>
        </p:txBody>
      </p:sp>
      <p:cxnSp>
        <p:nvCxnSpPr>
          <p:cNvPr id="16" name="Connettore 1 15"/>
          <p:cNvCxnSpPr/>
          <p:nvPr/>
        </p:nvCxnSpPr>
        <p:spPr>
          <a:xfrm>
            <a:off x="642910" y="1857364"/>
            <a:ext cx="785818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pic>
        <p:nvPicPr>
          <p:cNvPr id="18" name="irc_mi" descr="http://www.unimi.it/cataloghi/finanziamenti_ricerca/horizon_2020_1.jpg"/>
          <p:cNvPicPr/>
          <p:nvPr/>
        </p:nvPicPr>
        <p:blipFill>
          <a:blip r:embed="rId4" cstate="print"/>
          <a:srcRect/>
          <a:stretch>
            <a:fillRect/>
          </a:stretch>
        </p:blipFill>
        <p:spPr bwMode="auto">
          <a:xfrm>
            <a:off x="3214678" y="5572140"/>
            <a:ext cx="2571768" cy="857256"/>
          </a:xfrm>
          <a:prstGeom prst="rect">
            <a:avLst/>
          </a:prstGeom>
          <a:noFill/>
          <a:ln w="9525">
            <a:noFill/>
            <a:miter lim="800000"/>
            <a:headEnd/>
            <a:tailEnd/>
          </a:ln>
        </p:spPr>
      </p:pic>
      <p:sp>
        <p:nvSpPr>
          <p:cNvPr id="10" name="WordArt 2"/>
          <p:cNvSpPr txBox="1">
            <a:spLocks noChangeArrowheads="1" noChangeShapeType="1" noTextEdit="1"/>
          </p:cNvSpPr>
          <p:nvPr/>
        </p:nvSpPr>
        <p:spPr bwMode="auto">
          <a:xfrm>
            <a:off x="500034" y="0"/>
            <a:ext cx="7929618" cy="1857388"/>
          </a:xfrm>
          <a:prstGeom prst="rect">
            <a:avLst/>
          </a:prstGeom>
          <a:ln>
            <a:noFill/>
          </a:ln>
        </p:spPr>
        <p:txBody>
          <a:bodyPr vert="horz" wrap="none" lIns="0" tIns="0" rIns="18288" bIns="0" numCol="1" fromWordArt="1" anchor="b">
            <a:prstTxWarp prst="textPlain">
              <a:avLst>
                <a:gd name="adj" fmla="val 50000"/>
              </a:avLst>
            </a:prstTxWarp>
            <a:normAutofit fontScale="85000" lnSpcReduction="20000"/>
            <a:scene3d>
              <a:camera prst="orthographicFront"/>
              <a:lightRig rig="freezing" dir="t">
                <a:rot lat="0" lon="0" rev="5640000"/>
              </a:lightRig>
            </a:scene3d>
            <a:sp3d prstMaterial="flat">
              <a:bevelT w="38100" h="38100"/>
              <a:contourClr>
                <a:schemeClr val="tx2"/>
              </a:contourClr>
            </a:sp3d>
          </a:bodyPr>
          <a:lstStyle/>
          <a:p>
            <a:pPr algn="ctr"/>
            <a:r>
              <a:rPr lang="en-US" sz="8600" b="1" i="1" dirty="0" smtClean="0">
                <a:solidFill>
                  <a:srgbClr val="FF0000"/>
                </a:solidFill>
              </a:rPr>
              <a:t>YOUNG, (SOCIAL) ENTERPRISES </a:t>
            </a:r>
          </a:p>
          <a:p>
            <a:pPr algn="ctr"/>
            <a:r>
              <a:rPr lang="en-US" sz="8600" b="1" i="1" dirty="0" smtClean="0">
                <a:solidFill>
                  <a:srgbClr val="FF0000"/>
                </a:solidFill>
              </a:rPr>
              <a:t>AND COMMUNITY NETWORKS </a:t>
            </a:r>
            <a:endParaRPr lang="it-IT" sz="8600" b="1" i="1" dirty="0" smtClean="0">
              <a:ln>
                <a:solidFill>
                  <a:srgbClr val="FF0000"/>
                </a:solidFill>
              </a:ln>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28596" y="1928802"/>
            <a:ext cx="8215370" cy="3714776"/>
          </a:xfrm>
        </p:spPr>
        <p:txBody>
          <a:bodyPr>
            <a:normAutofit lnSpcReduction="10000"/>
          </a:bodyPr>
          <a:lstStyle/>
          <a:p>
            <a:pPr marL="0" indent="0" algn="ctr">
              <a:buNone/>
            </a:pPr>
            <a:r>
              <a:rPr lang="it-IT" sz="2400" b="1" dirty="0" smtClean="0">
                <a:solidFill>
                  <a:srgbClr val="0000CC"/>
                </a:solidFill>
              </a:rPr>
              <a:t>CONTEXT 2/</a:t>
            </a:r>
            <a:r>
              <a:rPr lang="it-IT" sz="2400" b="1" dirty="0" err="1" smtClean="0">
                <a:solidFill>
                  <a:srgbClr val="0000CC"/>
                </a:solidFill>
              </a:rPr>
              <a:t>2</a:t>
            </a:r>
            <a:endParaRPr lang="it-IT" sz="2400" b="1" dirty="0" smtClean="0">
              <a:solidFill>
                <a:srgbClr val="0000CC"/>
              </a:solidFill>
            </a:endParaRPr>
          </a:p>
          <a:p>
            <a:pPr marL="0" indent="0" algn="ctr">
              <a:spcBef>
                <a:spcPts val="0"/>
              </a:spcBef>
              <a:buNone/>
            </a:pPr>
            <a:r>
              <a:rPr lang="en-US" sz="2400" dirty="0" smtClean="0"/>
              <a:t>An obstacle for the understanding of this population (young people) </a:t>
            </a:r>
          </a:p>
          <a:p>
            <a:pPr marL="0" indent="0" algn="ctr">
              <a:spcBef>
                <a:spcPts val="0"/>
              </a:spcBef>
              <a:buNone/>
            </a:pPr>
            <a:r>
              <a:rPr lang="en-US" sz="2400" dirty="0" smtClean="0"/>
              <a:t>is that is considered as a homogeneous group. </a:t>
            </a:r>
            <a:br>
              <a:rPr lang="en-US" sz="2400" dirty="0" smtClean="0"/>
            </a:br>
            <a:r>
              <a:rPr lang="en-US" sz="2400" dirty="0" smtClean="0"/>
              <a:t>With the passage of time those transition steps between been young and adults, characterized by some structure degree, socially visible and accepted, gave way to non-linear and fragmented processes. </a:t>
            </a:r>
          </a:p>
          <a:p>
            <a:pPr marL="0" indent="0" algn="ctr">
              <a:spcBef>
                <a:spcPts val="0"/>
              </a:spcBef>
              <a:buNone/>
            </a:pPr>
            <a:r>
              <a:rPr lang="en-US" sz="2400" dirty="0" smtClean="0"/>
              <a:t>Young people had to convert himself to manager of his own biography, building paths start from individual events.</a:t>
            </a:r>
          </a:p>
        </p:txBody>
      </p:sp>
      <p:sp>
        <p:nvSpPr>
          <p:cNvPr id="6" name="Segnaposto numero diapositiva 5"/>
          <p:cNvSpPr>
            <a:spLocks noGrp="1"/>
          </p:cNvSpPr>
          <p:nvPr>
            <p:ph type="sldNum" sz="quarter" idx="12"/>
          </p:nvPr>
        </p:nvSpPr>
        <p:spPr/>
        <p:txBody>
          <a:bodyPr>
            <a:normAutofit fontScale="70000" lnSpcReduction="20000"/>
          </a:bodyPr>
          <a:lstStyle/>
          <a:p>
            <a:fld id="{96EC6E08-B32E-41DC-BF83-B9E2515A4E8F}" type="slidenum">
              <a:rPr lang="it-IT" sz="3200" smtClean="0"/>
              <a:pPr/>
              <a:t>3</a:t>
            </a:fld>
            <a:endParaRPr lang="it-IT" sz="3200"/>
          </a:p>
        </p:txBody>
      </p:sp>
      <p:pic>
        <p:nvPicPr>
          <p:cNvPr id="4" name="Immagine 21" descr="nuovo logo I"/>
          <p:cNvPicPr>
            <a:picLocks noChangeAspect="1"/>
          </p:cNvPicPr>
          <p:nvPr/>
        </p:nvPicPr>
        <p:blipFill>
          <a:blip r:embed="rId2" cstate="print"/>
          <a:srcRect/>
          <a:stretch>
            <a:fillRect/>
          </a:stretch>
        </p:blipFill>
        <p:spPr bwMode="auto">
          <a:xfrm>
            <a:off x="214282" y="5572140"/>
            <a:ext cx="1059037" cy="1049829"/>
          </a:xfrm>
          <a:prstGeom prst="rect">
            <a:avLst/>
          </a:prstGeom>
          <a:ln>
            <a:noFill/>
          </a:ln>
          <a:effectLst>
            <a:outerShdw blurRad="292100" dist="139700" dir="2700000" algn="tl" rotWithShape="0">
              <a:srgbClr val="333333">
                <a:alpha val="65000"/>
              </a:srgbClr>
            </a:outerShdw>
          </a:effectLst>
        </p:spPr>
      </p:pic>
      <p:pic>
        <p:nvPicPr>
          <p:cNvPr id="12" name="Immagine 11" descr="ececenter 01.10.2007.jpg"/>
          <p:cNvPicPr>
            <a:picLocks noChangeAspect="1"/>
          </p:cNvPicPr>
          <p:nvPr/>
        </p:nvPicPr>
        <p:blipFill>
          <a:blip r:embed="rId3"/>
          <a:stretch>
            <a:fillRect/>
          </a:stretch>
        </p:blipFill>
        <p:spPr>
          <a:xfrm>
            <a:off x="7072330" y="5429264"/>
            <a:ext cx="1784643" cy="889609"/>
          </a:xfrm>
          <a:prstGeom prst="rect">
            <a:avLst/>
          </a:prstGeom>
        </p:spPr>
      </p:pic>
      <p:sp>
        <p:nvSpPr>
          <p:cNvPr id="13" name="Rectangle 3"/>
          <p:cNvSpPr>
            <a:spLocks noChangeArrowheads="1"/>
          </p:cNvSpPr>
          <p:nvPr/>
        </p:nvSpPr>
        <p:spPr bwMode="auto">
          <a:xfrm>
            <a:off x="0" y="6357958"/>
            <a:ext cx="9505950" cy="338554"/>
          </a:xfrm>
          <a:prstGeom prst="rect">
            <a:avLst/>
          </a:prstGeom>
          <a:noFill/>
          <a:ln w="9525">
            <a:noFill/>
            <a:miter lim="800000"/>
            <a:headEnd/>
            <a:tailEnd/>
          </a:ln>
        </p:spPr>
        <p:txBody>
          <a:bodyPr anchor="ctr">
            <a:sp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b="1" dirty="0" smtClean="0">
                <a:solidFill>
                  <a:srgbClr val="002060"/>
                </a:solidFill>
                <a:latin typeface="Calibri" pitchFamily="34" charset="0"/>
                <a:ea typeface="Times New Roman" pitchFamily="18" charset="0"/>
                <a:cs typeface="Arial" charset="0"/>
              </a:rPr>
              <a:t>  ©</a:t>
            </a:r>
            <a:r>
              <a:rPr lang="it-IT" sz="1600" b="1" dirty="0" smtClean="0">
                <a:solidFill>
                  <a:srgbClr val="002060"/>
                </a:solidFill>
                <a:latin typeface="Calibri" pitchFamily="34" charset="0"/>
                <a:ea typeface="Times New Roman" pitchFamily="18" charset="0"/>
                <a:cs typeface="Arial" charset="0"/>
              </a:rPr>
              <a:t>Copyright  </a:t>
            </a:r>
            <a:r>
              <a:rPr lang="it-IT" sz="1600" b="1" dirty="0" err="1" smtClean="0">
                <a:solidFill>
                  <a:srgbClr val="002060"/>
                </a:solidFill>
                <a:latin typeface="Calibri" pitchFamily="34" charset="0"/>
                <a:ea typeface="Times New Roman" pitchFamily="18" charset="0"/>
                <a:cs typeface="Arial" charset="0"/>
              </a:rPr>
              <a:t>I.S.P.E.F.</a:t>
            </a:r>
            <a:r>
              <a:rPr lang="it-IT" sz="1600" b="1" dirty="0" smtClean="0">
                <a:solidFill>
                  <a:srgbClr val="002060"/>
                </a:solidFill>
                <a:latin typeface="Calibri" pitchFamily="34" charset="0"/>
                <a:ea typeface="Times New Roman" pitchFamily="18" charset="0"/>
                <a:cs typeface="Arial" charset="0"/>
              </a:rPr>
              <a:t> - E.C.E. </a:t>
            </a:r>
            <a:r>
              <a:rPr lang="it-IT" sz="1600" b="1" dirty="0" err="1" smtClean="0">
                <a:solidFill>
                  <a:srgbClr val="002060"/>
                </a:solidFill>
                <a:latin typeface="Calibri" pitchFamily="34" charset="0"/>
                <a:ea typeface="Times New Roman" pitchFamily="18" charset="0"/>
                <a:cs typeface="Arial" charset="0"/>
              </a:rPr>
              <a:t>All</a:t>
            </a:r>
            <a:r>
              <a:rPr lang="it-IT" sz="1600" b="1" dirty="0" smtClean="0">
                <a:solidFill>
                  <a:srgbClr val="002060"/>
                </a:solidFill>
                <a:latin typeface="Calibri" pitchFamily="34" charset="0"/>
                <a:ea typeface="Times New Roman" pitchFamily="18" charset="0"/>
                <a:cs typeface="Arial" charset="0"/>
              </a:rPr>
              <a:t> </a:t>
            </a:r>
            <a:r>
              <a:rPr lang="it-IT" sz="1600" b="1" dirty="0" err="1" smtClean="0">
                <a:solidFill>
                  <a:srgbClr val="002060"/>
                </a:solidFill>
                <a:latin typeface="Calibri" pitchFamily="34" charset="0"/>
                <a:ea typeface="Times New Roman" pitchFamily="18" charset="0"/>
                <a:cs typeface="Arial" charset="0"/>
              </a:rPr>
              <a:t>rights</a:t>
            </a:r>
            <a:r>
              <a:rPr lang="it-IT" sz="1600" b="1" dirty="0" smtClean="0">
                <a:solidFill>
                  <a:srgbClr val="002060"/>
                </a:solidFill>
                <a:latin typeface="Calibri" pitchFamily="34" charset="0"/>
                <a:ea typeface="Times New Roman" pitchFamily="18" charset="0"/>
                <a:cs typeface="Arial" charset="0"/>
              </a:rPr>
              <a:t> </a:t>
            </a:r>
            <a:r>
              <a:rPr lang="it-IT" sz="1600" b="1" dirty="0" err="1" smtClean="0">
                <a:solidFill>
                  <a:srgbClr val="002060"/>
                </a:solidFill>
                <a:latin typeface="Calibri" pitchFamily="34" charset="0"/>
                <a:ea typeface="Times New Roman" pitchFamily="18" charset="0"/>
                <a:cs typeface="Arial" charset="0"/>
              </a:rPr>
              <a:t>reserved</a:t>
            </a:r>
            <a:endParaRPr lang="it-IT" sz="1600" b="1" dirty="0" smtClean="0">
              <a:solidFill>
                <a:srgbClr val="002060"/>
              </a:solidFill>
              <a:latin typeface="Calibri" pitchFamily="34" charset="0"/>
              <a:ea typeface="Times New Roman" pitchFamily="18" charset="0"/>
              <a:cs typeface="Arial" charset="0"/>
            </a:endParaRPr>
          </a:p>
        </p:txBody>
      </p:sp>
      <p:cxnSp>
        <p:nvCxnSpPr>
          <p:cNvPr id="16" name="Connettore 1 15"/>
          <p:cNvCxnSpPr/>
          <p:nvPr/>
        </p:nvCxnSpPr>
        <p:spPr>
          <a:xfrm>
            <a:off x="642910" y="1857364"/>
            <a:ext cx="785818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pic>
        <p:nvPicPr>
          <p:cNvPr id="11" name="irc_mi" descr="http://www.unimi.it/cataloghi/finanziamenti_ricerca/horizon_2020_1.jpg"/>
          <p:cNvPicPr/>
          <p:nvPr/>
        </p:nvPicPr>
        <p:blipFill>
          <a:blip r:embed="rId4" cstate="print"/>
          <a:srcRect/>
          <a:stretch>
            <a:fillRect/>
          </a:stretch>
        </p:blipFill>
        <p:spPr bwMode="auto">
          <a:xfrm>
            <a:off x="3214678" y="5572140"/>
            <a:ext cx="2571768" cy="857256"/>
          </a:xfrm>
          <a:prstGeom prst="rect">
            <a:avLst/>
          </a:prstGeom>
          <a:noFill/>
          <a:ln w="9525">
            <a:noFill/>
            <a:miter lim="800000"/>
            <a:headEnd/>
            <a:tailEnd/>
          </a:ln>
        </p:spPr>
      </p:pic>
      <p:sp>
        <p:nvSpPr>
          <p:cNvPr id="10" name="WordArt 2"/>
          <p:cNvSpPr txBox="1">
            <a:spLocks noChangeArrowheads="1" noChangeShapeType="1" noTextEdit="1"/>
          </p:cNvSpPr>
          <p:nvPr/>
        </p:nvSpPr>
        <p:spPr bwMode="auto">
          <a:xfrm>
            <a:off x="500034" y="0"/>
            <a:ext cx="7929618" cy="1857388"/>
          </a:xfrm>
          <a:prstGeom prst="rect">
            <a:avLst/>
          </a:prstGeom>
          <a:ln>
            <a:noFill/>
          </a:ln>
        </p:spPr>
        <p:txBody>
          <a:bodyPr vert="horz" wrap="none" lIns="0" tIns="0" rIns="18288" bIns="0" numCol="1" fromWordArt="1" anchor="b">
            <a:prstTxWarp prst="textPlain">
              <a:avLst>
                <a:gd name="adj" fmla="val 50000"/>
              </a:avLst>
            </a:prstTxWarp>
            <a:normAutofit fontScale="85000" lnSpcReduction="20000"/>
            <a:scene3d>
              <a:camera prst="orthographicFront"/>
              <a:lightRig rig="freezing" dir="t">
                <a:rot lat="0" lon="0" rev="5640000"/>
              </a:lightRig>
            </a:scene3d>
            <a:sp3d prstMaterial="flat">
              <a:bevelT w="38100" h="38100"/>
              <a:contourClr>
                <a:schemeClr val="tx2"/>
              </a:contourClr>
            </a:sp3d>
          </a:bodyPr>
          <a:lstStyle/>
          <a:p>
            <a:pPr algn="ctr"/>
            <a:r>
              <a:rPr lang="en-US" sz="8600" b="1" i="1" dirty="0" smtClean="0">
                <a:solidFill>
                  <a:srgbClr val="FF0000"/>
                </a:solidFill>
              </a:rPr>
              <a:t>YOUNG, (SOCIAL) ENTERPRISES </a:t>
            </a:r>
          </a:p>
          <a:p>
            <a:pPr algn="ctr"/>
            <a:r>
              <a:rPr lang="en-US" sz="8600" b="1" i="1" dirty="0" smtClean="0">
                <a:solidFill>
                  <a:srgbClr val="FF0000"/>
                </a:solidFill>
              </a:rPr>
              <a:t>AND COMMUNITY NETWORKS </a:t>
            </a:r>
            <a:endParaRPr lang="it-IT" sz="8600" b="1" i="1" dirty="0" smtClean="0">
              <a:ln>
                <a:solidFill>
                  <a:srgbClr val="FF0000"/>
                </a:solidFill>
              </a:ln>
              <a:solidFill>
                <a:srgbClr val="FF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85720" y="1928802"/>
            <a:ext cx="8572560" cy="3857652"/>
          </a:xfrm>
        </p:spPr>
        <p:txBody>
          <a:bodyPr>
            <a:normAutofit/>
          </a:bodyPr>
          <a:lstStyle/>
          <a:p>
            <a:pPr algn="ctr">
              <a:buNone/>
            </a:pPr>
            <a:r>
              <a:rPr lang="it-IT" sz="2400" b="1" dirty="0" smtClean="0">
                <a:solidFill>
                  <a:srgbClr val="0000CC"/>
                </a:solidFill>
              </a:rPr>
              <a:t>PROJECT</a:t>
            </a:r>
          </a:p>
          <a:p>
            <a:pPr algn="ctr">
              <a:buNone/>
            </a:pPr>
            <a:r>
              <a:rPr lang="en-US" sz="2400" b="1" dirty="0" smtClean="0">
                <a:solidFill>
                  <a:srgbClr val="FF0000"/>
                </a:solidFill>
              </a:rPr>
              <a:t>YOUNG, (SOCIAL) ENTERPRISES AND COMMUNITY NETWORKS </a:t>
            </a:r>
            <a:endParaRPr lang="it-IT" sz="2400" dirty="0">
              <a:solidFill>
                <a:srgbClr val="FF0000"/>
              </a:solidFill>
            </a:endParaRPr>
          </a:p>
          <a:p>
            <a:pPr algn="ctr">
              <a:spcBef>
                <a:spcPts val="0"/>
              </a:spcBef>
              <a:buNone/>
            </a:pPr>
            <a:endParaRPr lang="it-IT" sz="900" dirty="0" smtClean="0">
              <a:solidFill>
                <a:srgbClr val="FF0000"/>
              </a:solidFill>
            </a:endParaRPr>
          </a:p>
          <a:p>
            <a:pPr algn="ctr">
              <a:spcBef>
                <a:spcPts val="0"/>
              </a:spcBef>
              <a:buNone/>
            </a:pPr>
            <a:endParaRPr lang="it-IT" sz="900" dirty="0">
              <a:solidFill>
                <a:srgbClr val="FF0000"/>
              </a:solidFill>
            </a:endParaRPr>
          </a:p>
          <a:p>
            <a:pPr algn="ctr">
              <a:spcBef>
                <a:spcPts val="0"/>
              </a:spcBef>
              <a:buNone/>
            </a:pPr>
            <a:endParaRPr lang="it-IT" sz="900" dirty="0">
              <a:solidFill>
                <a:srgbClr val="FF0000"/>
              </a:solidFill>
            </a:endParaRPr>
          </a:p>
          <a:p>
            <a:pPr>
              <a:spcBef>
                <a:spcPts val="0"/>
              </a:spcBef>
              <a:buNone/>
            </a:pPr>
            <a:endParaRPr lang="it-IT" sz="200" dirty="0" smtClean="0"/>
          </a:p>
          <a:p>
            <a:pPr marL="0" indent="0" algn="ctr">
              <a:spcBef>
                <a:spcPts val="0"/>
              </a:spcBef>
              <a:buNone/>
            </a:pPr>
            <a:r>
              <a:rPr lang="en-US" sz="2400" dirty="0" smtClean="0"/>
              <a:t>This project is a theoretical/practical and methodological contribution, designed to transfer knowledge and experience to improve the processes of reflection and critical analysis necessary for the participation of these individuals in a public space re-configured around new facts and feelings</a:t>
            </a:r>
          </a:p>
          <a:p>
            <a:pPr marL="0" indent="0" algn="ctr">
              <a:spcBef>
                <a:spcPts val="0"/>
              </a:spcBef>
              <a:buNone/>
            </a:pPr>
            <a:endParaRPr lang="it-IT" sz="2400" dirty="0" smtClean="0"/>
          </a:p>
        </p:txBody>
      </p:sp>
      <p:sp>
        <p:nvSpPr>
          <p:cNvPr id="6" name="Segnaposto numero diapositiva 5"/>
          <p:cNvSpPr>
            <a:spLocks noGrp="1"/>
          </p:cNvSpPr>
          <p:nvPr>
            <p:ph type="sldNum" sz="quarter" idx="12"/>
          </p:nvPr>
        </p:nvSpPr>
        <p:spPr/>
        <p:txBody>
          <a:bodyPr>
            <a:normAutofit fontScale="70000" lnSpcReduction="20000"/>
          </a:bodyPr>
          <a:lstStyle/>
          <a:p>
            <a:fld id="{96EC6E08-B32E-41DC-BF83-B9E2515A4E8F}" type="slidenum">
              <a:rPr lang="it-IT" sz="3200" smtClean="0"/>
              <a:pPr/>
              <a:t>4</a:t>
            </a:fld>
            <a:endParaRPr lang="it-IT" sz="3200"/>
          </a:p>
        </p:txBody>
      </p:sp>
      <p:pic>
        <p:nvPicPr>
          <p:cNvPr id="4" name="Immagine 21" descr="nuovo logo I"/>
          <p:cNvPicPr>
            <a:picLocks noChangeAspect="1"/>
          </p:cNvPicPr>
          <p:nvPr/>
        </p:nvPicPr>
        <p:blipFill>
          <a:blip r:embed="rId2" cstate="print"/>
          <a:srcRect/>
          <a:stretch>
            <a:fillRect/>
          </a:stretch>
        </p:blipFill>
        <p:spPr bwMode="auto">
          <a:xfrm>
            <a:off x="214282" y="5572140"/>
            <a:ext cx="1059037" cy="1049829"/>
          </a:xfrm>
          <a:prstGeom prst="rect">
            <a:avLst/>
          </a:prstGeom>
          <a:ln>
            <a:noFill/>
          </a:ln>
          <a:effectLst>
            <a:outerShdw blurRad="292100" dist="139700" dir="2700000" algn="tl" rotWithShape="0">
              <a:srgbClr val="333333">
                <a:alpha val="65000"/>
              </a:srgbClr>
            </a:outerShdw>
          </a:effectLst>
        </p:spPr>
      </p:pic>
      <p:pic>
        <p:nvPicPr>
          <p:cNvPr id="12" name="Immagine 11" descr="ececenter 01.10.2007.jpg"/>
          <p:cNvPicPr>
            <a:picLocks noChangeAspect="1"/>
          </p:cNvPicPr>
          <p:nvPr/>
        </p:nvPicPr>
        <p:blipFill>
          <a:blip r:embed="rId3"/>
          <a:stretch>
            <a:fillRect/>
          </a:stretch>
        </p:blipFill>
        <p:spPr>
          <a:xfrm>
            <a:off x="7072330" y="5429264"/>
            <a:ext cx="1784643" cy="889609"/>
          </a:xfrm>
          <a:prstGeom prst="rect">
            <a:avLst/>
          </a:prstGeom>
        </p:spPr>
      </p:pic>
      <p:sp>
        <p:nvSpPr>
          <p:cNvPr id="13" name="Rectangle 3"/>
          <p:cNvSpPr>
            <a:spLocks noChangeArrowheads="1"/>
          </p:cNvSpPr>
          <p:nvPr/>
        </p:nvSpPr>
        <p:spPr bwMode="auto">
          <a:xfrm>
            <a:off x="0" y="6357958"/>
            <a:ext cx="9505950" cy="338554"/>
          </a:xfrm>
          <a:prstGeom prst="rect">
            <a:avLst/>
          </a:prstGeom>
          <a:noFill/>
          <a:ln w="9525">
            <a:noFill/>
            <a:miter lim="800000"/>
            <a:headEnd/>
            <a:tailEnd/>
          </a:ln>
        </p:spPr>
        <p:txBody>
          <a:bodyPr anchor="ctr">
            <a:sp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b="1" dirty="0" smtClean="0">
                <a:solidFill>
                  <a:srgbClr val="002060"/>
                </a:solidFill>
                <a:latin typeface="Calibri" pitchFamily="34" charset="0"/>
                <a:ea typeface="Times New Roman" pitchFamily="18" charset="0"/>
                <a:cs typeface="Arial" charset="0"/>
              </a:rPr>
              <a:t>  ©</a:t>
            </a:r>
            <a:r>
              <a:rPr lang="it-IT" sz="1600" b="1" dirty="0" smtClean="0">
                <a:solidFill>
                  <a:srgbClr val="002060"/>
                </a:solidFill>
                <a:latin typeface="Calibri" pitchFamily="34" charset="0"/>
                <a:ea typeface="Times New Roman" pitchFamily="18" charset="0"/>
                <a:cs typeface="Arial" charset="0"/>
              </a:rPr>
              <a:t>Copyright  </a:t>
            </a:r>
            <a:r>
              <a:rPr lang="it-IT" sz="1600" b="1" dirty="0" err="1" smtClean="0">
                <a:solidFill>
                  <a:srgbClr val="002060"/>
                </a:solidFill>
                <a:latin typeface="Calibri" pitchFamily="34" charset="0"/>
                <a:ea typeface="Times New Roman" pitchFamily="18" charset="0"/>
                <a:cs typeface="Arial" charset="0"/>
              </a:rPr>
              <a:t>I.S.P.E.F.</a:t>
            </a:r>
            <a:r>
              <a:rPr lang="it-IT" sz="1600" b="1" dirty="0" smtClean="0">
                <a:solidFill>
                  <a:srgbClr val="002060"/>
                </a:solidFill>
                <a:latin typeface="Calibri" pitchFamily="34" charset="0"/>
                <a:ea typeface="Times New Roman" pitchFamily="18" charset="0"/>
                <a:cs typeface="Arial" charset="0"/>
              </a:rPr>
              <a:t> - E.C.E. </a:t>
            </a:r>
            <a:r>
              <a:rPr lang="it-IT" sz="1600" b="1" dirty="0" err="1" smtClean="0">
                <a:solidFill>
                  <a:srgbClr val="002060"/>
                </a:solidFill>
                <a:latin typeface="Calibri" pitchFamily="34" charset="0"/>
                <a:ea typeface="Times New Roman" pitchFamily="18" charset="0"/>
                <a:cs typeface="Arial" charset="0"/>
              </a:rPr>
              <a:t>All</a:t>
            </a:r>
            <a:r>
              <a:rPr lang="it-IT" sz="1600" b="1" dirty="0" smtClean="0">
                <a:solidFill>
                  <a:srgbClr val="002060"/>
                </a:solidFill>
                <a:latin typeface="Calibri" pitchFamily="34" charset="0"/>
                <a:ea typeface="Times New Roman" pitchFamily="18" charset="0"/>
                <a:cs typeface="Arial" charset="0"/>
              </a:rPr>
              <a:t> </a:t>
            </a:r>
            <a:r>
              <a:rPr lang="it-IT" sz="1600" b="1" dirty="0" err="1" smtClean="0">
                <a:solidFill>
                  <a:srgbClr val="002060"/>
                </a:solidFill>
                <a:latin typeface="Calibri" pitchFamily="34" charset="0"/>
                <a:ea typeface="Times New Roman" pitchFamily="18" charset="0"/>
                <a:cs typeface="Arial" charset="0"/>
              </a:rPr>
              <a:t>rights</a:t>
            </a:r>
            <a:r>
              <a:rPr lang="it-IT" sz="1600" b="1" dirty="0" smtClean="0">
                <a:solidFill>
                  <a:srgbClr val="002060"/>
                </a:solidFill>
                <a:latin typeface="Calibri" pitchFamily="34" charset="0"/>
                <a:ea typeface="Times New Roman" pitchFamily="18" charset="0"/>
                <a:cs typeface="Arial" charset="0"/>
              </a:rPr>
              <a:t> </a:t>
            </a:r>
            <a:r>
              <a:rPr lang="it-IT" sz="1600" b="1" dirty="0" err="1" smtClean="0">
                <a:solidFill>
                  <a:srgbClr val="002060"/>
                </a:solidFill>
                <a:latin typeface="Calibri" pitchFamily="34" charset="0"/>
                <a:ea typeface="Times New Roman" pitchFamily="18" charset="0"/>
                <a:cs typeface="Arial" charset="0"/>
              </a:rPr>
              <a:t>reserved</a:t>
            </a:r>
            <a:endParaRPr lang="it-IT" sz="1600" b="1" dirty="0" smtClean="0">
              <a:solidFill>
                <a:srgbClr val="002060"/>
              </a:solidFill>
              <a:latin typeface="Calibri" pitchFamily="34" charset="0"/>
              <a:ea typeface="Times New Roman" pitchFamily="18" charset="0"/>
              <a:cs typeface="Arial" charset="0"/>
            </a:endParaRPr>
          </a:p>
        </p:txBody>
      </p:sp>
      <p:cxnSp>
        <p:nvCxnSpPr>
          <p:cNvPr id="16" name="Connettore 1 15"/>
          <p:cNvCxnSpPr/>
          <p:nvPr/>
        </p:nvCxnSpPr>
        <p:spPr>
          <a:xfrm>
            <a:off x="642910" y="1857364"/>
            <a:ext cx="785818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pic>
        <p:nvPicPr>
          <p:cNvPr id="11" name="irc_mi" descr="http://www.unimi.it/cataloghi/finanziamenti_ricerca/horizon_2020_1.jpg"/>
          <p:cNvPicPr/>
          <p:nvPr/>
        </p:nvPicPr>
        <p:blipFill>
          <a:blip r:embed="rId4" cstate="print"/>
          <a:srcRect/>
          <a:stretch>
            <a:fillRect/>
          </a:stretch>
        </p:blipFill>
        <p:spPr bwMode="auto">
          <a:xfrm>
            <a:off x="3214678" y="5572140"/>
            <a:ext cx="2571768" cy="857256"/>
          </a:xfrm>
          <a:prstGeom prst="rect">
            <a:avLst/>
          </a:prstGeom>
          <a:noFill/>
          <a:ln w="9525">
            <a:noFill/>
            <a:miter lim="800000"/>
            <a:headEnd/>
            <a:tailEnd/>
          </a:ln>
        </p:spPr>
      </p:pic>
      <p:sp>
        <p:nvSpPr>
          <p:cNvPr id="10" name="WordArt 2"/>
          <p:cNvSpPr txBox="1">
            <a:spLocks noChangeArrowheads="1" noChangeShapeType="1" noTextEdit="1"/>
          </p:cNvSpPr>
          <p:nvPr/>
        </p:nvSpPr>
        <p:spPr bwMode="auto">
          <a:xfrm>
            <a:off x="500034" y="0"/>
            <a:ext cx="7929618" cy="1857388"/>
          </a:xfrm>
          <a:prstGeom prst="rect">
            <a:avLst/>
          </a:prstGeom>
          <a:ln>
            <a:noFill/>
          </a:ln>
        </p:spPr>
        <p:txBody>
          <a:bodyPr vert="horz" wrap="none" lIns="0" tIns="0" rIns="18288" bIns="0" numCol="1" fromWordArt="1" anchor="b">
            <a:prstTxWarp prst="textPlain">
              <a:avLst>
                <a:gd name="adj" fmla="val 50000"/>
              </a:avLst>
            </a:prstTxWarp>
            <a:normAutofit fontScale="85000" lnSpcReduction="20000"/>
            <a:scene3d>
              <a:camera prst="orthographicFront"/>
              <a:lightRig rig="freezing" dir="t">
                <a:rot lat="0" lon="0" rev="5640000"/>
              </a:lightRig>
            </a:scene3d>
            <a:sp3d prstMaterial="flat">
              <a:bevelT w="38100" h="38100"/>
              <a:contourClr>
                <a:schemeClr val="tx2"/>
              </a:contourClr>
            </a:sp3d>
          </a:bodyPr>
          <a:lstStyle/>
          <a:p>
            <a:pPr algn="ctr"/>
            <a:r>
              <a:rPr lang="en-US" sz="8600" b="1" i="1" dirty="0" smtClean="0">
                <a:solidFill>
                  <a:srgbClr val="FF0000"/>
                </a:solidFill>
              </a:rPr>
              <a:t>YOUNG, (SOCIAL) ENTERPRISES </a:t>
            </a:r>
          </a:p>
          <a:p>
            <a:pPr algn="ctr"/>
            <a:r>
              <a:rPr lang="en-US" sz="8600" b="1" i="1" dirty="0" smtClean="0">
                <a:solidFill>
                  <a:srgbClr val="FF0000"/>
                </a:solidFill>
              </a:rPr>
              <a:t>AND COMMUNITY NETWORKS </a:t>
            </a:r>
            <a:endParaRPr lang="it-IT" sz="8600" b="1" i="1" dirty="0" smtClean="0">
              <a:ln>
                <a:solidFill>
                  <a:srgbClr val="FF0000"/>
                </a:solidFill>
              </a:ln>
              <a:solidFill>
                <a:srgbClr val="FF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28596" y="1928802"/>
            <a:ext cx="8229600" cy="4286280"/>
          </a:xfrm>
        </p:spPr>
        <p:txBody>
          <a:bodyPr>
            <a:normAutofit/>
          </a:bodyPr>
          <a:lstStyle/>
          <a:p>
            <a:pPr algn="ctr">
              <a:buNone/>
            </a:pPr>
            <a:r>
              <a:rPr lang="it-IT" sz="2400" b="1" dirty="0" smtClean="0">
                <a:solidFill>
                  <a:srgbClr val="0000CC"/>
                </a:solidFill>
              </a:rPr>
              <a:t>PURPOSE</a:t>
            </a:r>
            <a:endParaRPr lang="it-IT" sz="2400" dirty="0" smtClean="0">
              <a:solidFill>
                <a:srgbClr val="0000CC"/>
              </a:solidFill>
            </a:endParaRPr>
          </a:p>
          <a:p>
            <a:pPr marL="0" indent="0" algn="ctr">
              <a:lnSpc>
                <a:spcPct val="150000"/>
              </a:lnSpc>
              <a:buNone/>
            </a:pPr>
            <a:r>
              <a:rPr lang="en-US" sz="2400" dirty="0" smtClean="0"/>
              <a:t>Project aim is to create a research-action on the reality of Europe and Latin America young people and adolescents starting directly from the knowledge of what are their interests, needs and their ways of seeing, of perceiving and acting in the world in which they live.</a:t>
            </a:r>
          </a:p>
        </p:txBody>
      </p:sp>
      <p:sp>
        <p:nvSpPr>
          <p:cNvPr id="6" name="Segnaposto numero diapositiva 5"/>
          <p:cNvSpPr>
            <a:spLocks noGrp="1"/>
          </p:cNvSpPr>
          <p:nvPr>
            <p:ph type="sldNum" sz="quarter" idx="12"/>
          </p:nvPr>
        </p:nvSpPr>
        <p:spPr/>
        <p:txBody>
          <a:bodyPr>
            <a:normAutofit fontScale="70000" lnSpcReduction="20000"/>
          </a:bodyPr>
          <a:lstStyle/>
          <a:p>
            <a:fld id="{96EC6E08-B32E-41DC-BF83-B9E2515A4E8F}" type="slidenum">
              <a:rPr lang="it-IT" sz="3200" smtClean="0"/>
              <a:pPr/>
              <a:t>5</a:t>
            </a:fld>
            <a:endParaRPr lang="it-IT" sz="3200"/>
          </a:p>
        </p:txBody>
      </p:sp>
      <p:pic>
        <p:nvPicPr>
          <p:cNvPr id="4" name="Immagine 21" descr="nuovo logo I"/>
          <p:cNvPicPr>
            <a:picLocks noChangeAspect="1"/>
          </p:cNvPicPr>
          <p:nvPr/>
        </p:nvPicPr>
        <p:blipFill>
          <a:blip r:embed="rId2" cstate="print"/>
          <a:srcRect/>
          <a:stretch>
            <a:fillRect/>
          </a:stretch>
        </p:blipFill>
        <p:spPr bwMode="auto">
          <a:xfrm>
            <a:off x="214282" y="5572140"/>
            <a:ext cx="1059037" cy="1049829"/>
          </a:xfrm>
          <a:prstGeom prst="rect">
            <a:avLst/>
          </a:prstGeom>
          <a:ln>
            <a:noFill/>
          </a:ln>
          <a:effectLst>
            <a:outerShdw blurRad="292100" dist="139700" dir="2700000" algn="tl" rotWithShape="0">
              <a:srgbClr val="333333">
                <a:alpha val="65000"/>
              </a:srgbClr>
            </a:outerShdw>
          </a:effectLst>
        </p:spPr>
      </p:pic>
      <p:pic>
        <p:nvPicPr>
          <p:cNvPr id="12" name="Immagine 11" descr="ececenter 01.10.2007.jpg"/>
          <p:cNvPicPr>
            <a:picLocks noChangeAspect="1"/>
          </p:cNvPicPr>
          <p:nvPr/>
        </p:nvPicPr>
        <p:blipFill>
          <a:blip r:embed="rId3"/>
          <a:stretch>
            <a:fillRect/>
          </a:stretch>
        </p:blipFill>
        <p:spPr>
          <a:xfrm>
            <a:off x="7072330" y="5429264"/>
            <a:ext cx="1784643" cy="889609"/>
          </a:xfrm>
          <a:prstGeom prst="rect">
            <a:avLst/>
          </a:prstGeom>
        </p:spPr>
      </p:pic>
      <p:sp>
        <p:nvSpPr>
          <p:cNvPr id="13" name="Rectangle 3"/>
          <p:cNvSpPr>
            <a:spLocks noChangeArrowheads="1"/>
          </p:cNvSpPr>
          <p:nvPr/>
        </p:nvSpPr>
        <p:spPr bwMode="auto">
          <a:xfrm>
            <a:off x="0" y="6357958"/>
            <a:ext cx="9505950" cy="338554"/>
          </a:xfrm>
          <a:prstGeom prst="rect">
            <a:avLst/>
          </a:prstGeom>
          <a:noFill/>
          <a:ln w="9525">
            <a:noFill/>
            <a:miter lim="800000"/>
            <a:headEnd/>
            <a:tailEnd/>
          </a:ln>
        </p:spPr>
        <p:txBody>
          <a:bodyPr anchor="ctr">
            <a:sp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b="1" dirty="0" smtClean="0">
                <a:solidFill>
                  <a:srgbClr val="002060"/>
                </a:solidFill>
                <a:latin typeface="Calibri" pitchFamily="34" charset="0"/>
                <a:ea typeface="Times New Roman" pitchFamily="18" charset="0"/>
                <a:cs typeface="Arial" charset="0"/>
              </a:rPr>
              <a:t>  ©</a:t>
            </a:r>
            <a:r>
              <a:rPr lang="it-IT" sz="1600" b="1" dirty="0" smtClean="0">
                <a:solidFill>
                  <a:srgbClr val="002060"/>
                </a:solidFill>
                <a:latin typeface="Calibri" pitchFamily="34" charset="0"/>
                <a:ea typeface="Times New Roman" pitchFamily="18" charset="0"/>
                <a:cs typeface="Arial" charset="0"/>
              </a:rPr>
              <a:t>Copyright  </a:t>
            </a:r>
            <a:r>
              <a:rPr lang="it-IT" sz="1600" b="1" dirty="0" err="1" smtClean="0">
                <a:solidFill>
                  <a:srgbClr val="002060"/>
                </a:solidFill>
                <a:latin typeface="Calibri" pitchFamily="34" charset="0"/>
                <a:ea typeface="Times New Roman" pitchFamily="18" charset="0"/>
                <a:cs typeface="Arial" charset="0"/>
              </a:rPr>
              <a:t>I.S.P.E.F.</a:t>
            </a:r>
            <a:r>
              <a:rPr lang="it-IT" sz="1600" b="1" dirty="0" smtClean="0">
                <a:solidFill>
                  <a:srgbClr val="002060"/>
                </a:solidFill>
                <a:latin typeface="Calibri" pitchFamily="34" charset="0"/>
                <a:ea typeface="Times New Roman" pitchFamily="18" charset="0"/>
                <a:cs typeface="Arial" charset="0"/>
              </a:rPr>
              <a:t> - E.C.E. </a:t>
            </a:r>
            <a:r>
              <a:rPr lang="it-IT" sz="1600" b="1" dirty="0" err="1" smtClean="0">
                <a:solidFill>
                  <a:srgbClr val="002060"/>
                </a:solidFill>
                <a:latin typeface="Calibri" pitchFamily="34" charset="0"/>
                <a:ea typeface="Times New Roman" pitchFamily="18" charset="0"/>
                <a:cs typeface="Arial" charset="0"/>
              </a:rPr>
              <a:t>All</a:t>
            </a:r>
            <a:r>
              <a:rPr lang="it-IT" sz="1600" b="1" dirty="0" smtClean="0">
                <a:solidFill>
                  <a:srgbClr val="002060"/>
                </a:solidFill>
                <a:latin typeface="Calibri" pitchFamily="34" charset="0"/>
                <a:ea typeface="Times New Roman" pitchFamily="18" charset="0"/>
                <a:cs typeface="Arial" charset="0"/>
              </a:rPr>
              <a:t> </a:t>
            </a:r>
            <a:r>
              <a:rPr lang="it-IT" sz="1600" b="1" dirty="0" err="1" smtClean="0">
                <a:solidFill>
                  <a:srgbClr val="002060"/>
                </a:solidFill>
                <a:latin typeface="Calibri" pitchFamily="34" charset="0"/>
                <a:ea typeface="Times New Roman" pitchFamily="18" charset="0"/>
                <a:cs typeface="Arial" charset="0"/>
              </a:rPr>
              <a:t>rights</a:t>
            </a:r>
            <a:r>
              <a:rPr lang="it-IT" sz="1600" b="1" dirty="0" smtClean="0">
                <a:solidFill>
                  <a:srgbClr val="002060"/>
                </a:solidFill>
                <a:latin typeface="Calibri" pitchFamily="34" charset="0"/>
                <a:ea typeface="Times New Roman" pitchFamily="18" charset="0"/>
                <a:cs typeface="Arial" charset="0"/>
              </a:rPr>
              <a:t> </a:t>
            </a:r>
            <a:r>
              <a:rPr lang="it-IT" sz="1600" b="1" dirty="0" err="1" smtClean="0">
                <a:solidFill>
                  <a:srgbClr val="002060"/>
                </a:solidFill>
                <a:latin typeface="Calibri" pitchFamily="34" charset="0"/>
                <a:ea typeface="Times New Roman" pitchFamily="18" charset="0"/>
                <a:cs typeface="Arial" charset="0"/>
              </a:rPr>
              <a:t>reserved</a:t>
            </a:r>
            <a:endParaRPr lang="it-IT" sz="1600" b="1" dirty="0" smtClean="0">
              <a:solidFill>
                <a:srgbClr val="002060"/>
              </a:solidFill>
              <a:latin typeface="Calibri" pitchFamily="34" charset="0"/>
              <a:ea typeface="Times New Roman" pitchFamily="18" charset="0"/>
              <a:cs typeface="Arial" charset="0"/>
            </a:endParaRPr>
          </a:p>
        </p:txBody>
      </p:sp>
      <p:cxnSp>
        <p:nvCxnSpPr>
          <p:cNvPr id="16" name="Connettore 1 15"/>
          <p:cNvCxnSpPr/>
          <p:nvPr/>
        </p:nvCxnSpPr>
        <p:spPr>
          <a:xfrm>
            <a:off x="642910" y="1857364"/>
            <a:ext cx="785818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pic>
        <p:nvPicPr>
          <p:cNvPr id="11" name="irc_mi" descr="http://www.unimi.it/cataloghi/finanziamenti_ricerca/horizon_2020_1.jpg"/>
          <p:cNvPicPr/>
          <p:nvPr/>
        </p:nvPicPr>
        <p:blipFill>
          <a:blip r:embed="rId4" cstate="print"/>
          <a:srcRect/>
          <a:stretch>
            <a:fillRect/>
          </a:stretch>
        </p:blipFill>
        <p:spPr bwMode="auto">
          <a:xfrm>
            <a:off x="3214678" y="5572140"/>
            <a:ext cx="2571768" cy="857256"/>
          </a:xfrm>
          <a:prstGeom prst="rect">
            <a:avLst/>
          </a:prstGeom>
          <a:noFill/>
          <a:ln w="9525">
            <a:noFill/>
            <a:miter lim="800000"/>
            <a:headEnd/>
            <a:tailEnd/>
          </a:ln>
        </p:spPr>
      </p:pic>
      <p:sp>
        <p:nvSpPr>
          <p:cNvPr id="10" name="WordArt 2"/>
          <p:cNvSpPr txBox="1">
            <a:spLocks noChangeArrowheads="1" noChangeShapeType="1" noTextEdit="1"/>
          </p:cNvSpPr>
          <p:nvPr/>
        </p:nvSpPr>
        <p:spPr bwMode="auto">
          <a:xfrm>
            <a:off x="500034" y="0"/>
            <a:ext cx="7929618" cy="1857388"/>
          </a:xfrm>
          <a:prstGeom prst="rect">
            <a:avLst/>
          </a:prstGeom>
          <a:ln>
            <a:noFill/>
          </a:ln>
        </p:spPr>
        <p:txBody>
          <a:bodyPr vert="horz" wrap="none" lIns="0" tIns="0" rIns="18288" bIns="0" numCol="1" fromWordArt="1" anchor="b">
            <a:prstTxWarp prst="textPlain">
              <a:avLst>
                <a:gd name="adj" fmla="val 50000"/>
              </a:avLst>
            </a:prstTxWarp>
            <a:normAutofit fontScale="85000" lnSpcReduction="20000"/>
            <a:scene3d>
              <a:camera prst="orthographicFront"/>
              <a:lightRig rig="freezing" dir="t">
                <a:rot lat="0" lon="0" rev="5640000"/>
              </a:lightRig>
            </a:scene3d>
            <a:sp3d prstMaterial="flat">
              <a:bevelT w="38100" h="38100"/>
              <a:contourClr>
                <a:schemeClr val="tx2"/>
              </a:contourClr>
            </a:sp3d>
          </a:bodyPr>
          <a:lstStyle/>
          <a:p>
            <a:pPr algn="ctr"/>
            <a:r>
              <a:rPr lang="en-US" sz="8600" b="1" i="1" dirty="0" smtClean="0">
                <a:solidFill>
                  <a:srgbClr val="FF0000"/>
                </a:solidFill>
              </a:rPr>
              <a:t>YOUNG, (SOCIAL) ENTERPRISES </a:t>
            </a:r>
          </a:p>
          <a:p>
            <a:pPr algn="ctr"/>
            <a:r>
              <a:rPr lang="en-US" sz="8600" b="1" i="1" dirty="0" smtClean="0">
                <a:solidFill>
                  <a:srgbClr val="FF0000"/>
                </a:solidFill>
              </a:rPr>
              <a:t>AND COMMUNITY NETWORKS </a:t>
            </a:r>
            <a:endParaRPr lang="it-IT" sz="8600" b="1" i="1" dirty="0" smtClean="0">
              <a:ln>
                <a:solidFill>
                  <a:srgbClr val="FF0000"/>
                </a:solidFill>
              </a:ln>
              <a:solidFill>
                <a:srgbClr val="FF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28596" y="1928802"/>
            <a:ext cx="8229600" cy="4286280"/>
          </a:xfrm>
        </p:spPr>
        <p:txBody>
          <a:bodyPr>
            <a:normAutofit/>
          </a:bodyPr>
          <a:lstStyle/>
          <a:p>
            <a:pPr algn="ctr">
              <a:buNone/>
            </a:pPr>
            <a:endParaRPr lang="en-GB" sz="1000" b="1" dirty="0" smtClean="0">
              <a:solidFill>
                <a:srgbClr val="0000CC"/>
              </a:solidFill>
            </a:endParaRPr>
          </a:p>
          <a:p>
            <a:pPr algn="ctr">
              <a:buNone/>
            </a:pPr>
            <a:r>
              <a:rPr lang="en-US" sz="2800" b="1" dirty="0" smtClean="0">
                <a:solidFill>
                  <a:srgbClr val="0000CC"/>
                </a:solidFill>
              </a:rPr>
              <a:t>GENERAL OBJECTIVES</a:t>
            </a:r>
          </a:p>
          <a:p>
            <a:r>
              <a:rPr lang="en-US" sz="2400" dirty="0" smtClean="0"/>
              <a:t>Strengthen the expression of youth and social enterprises participation as nodes of action on contextual issues. </a:t>
            </a:r>
          </a:p>
          <a:p>
            <a:r>
              <a:rPr lang="en-US" sz="2400" dirty="0" smtClean="0"/>
              <a:t>Rework alternatives of psycho-social analysis with the purpose of appropriating  of the knowledge for social transformation.</a:t>
            </a:r>
            <a:endParaRPr lang="it-IT" sz="2400" dirty="0"/>
          </a:p>
        </p:txBody>
      </p:sp>
      <p:sp>
        <p:nvSpPr>
          <p:cNvPr id="6" name="Segnaposto numero diapositiva 5"/>
          <p:cNvSpPr>
            <a:spLocks noGrp="1"/>
          </p:cNvSpPr>
          <p:nvPr>
            <p:ph type="sldNum" sz="quarter" idx="12"/>
          </p:nvPr>
        </p:nvSpPr>
        <p:spPr/>
        <p:txBody>
          <a:bodyPr>
            <a:normAutofit fontScale="70000" lnSpcReduction="20000"/>
          </a:bodyPr>
          <a:lstStyle/>
          <a:p>
            <a:fld id="{96EC6E08-B32E-41DC-BF83-B9E2515A4E8F}" type="slidenum">
              <a:rPr lang="it-IT" sz="3200" smtClean="0"/>
              <a:pPr/>
              <a:t>6</a:t>
            </a:fld>
            <a:endParaRPr lang="it-IT" sz="3200"/>
          </a:p>
        </p:txBody>
      </p:sp>
      <p:pic>
        <p:nvPicPr>
          <p:cNvPr id="4" name="Immagine 21" descr="nuovo logo I"/>
          <p:cNvPicPr>
            <a:picLocks noChangeAspect="1"/>
          </p:cNvPicPr>
          <p:nvPr/>
        </p:nvPicPr>
        <p:blipFill>
          <a:blip r:embed="rId2" cstate="print"/>
          <a:srcRect/>
          <a:stretch>
            <a:fillRect/>
          </a:stretch>
        </p:blipFill>
        <p:spPr bwMode="auto">
          <a:xfrm>
            <a:off x="214282" y="5572140"/>
            <a:ext cx="1059037" cy="1049829"/>
          </a:xfrm>
          <a:prstGeom prst="rect">
            <a:avLst/>
          </a:prstGeom>
          <a:ln>
            <a:noFill/>
          </a:ln>
          <a:effectLst>
            <a:outerShdw blurRad="292100" dist="139700" dir="2700000" algn="tl" rotWithShape="0">
              <a:srgbClr val="333333">
                <a:alpha val="65000"/>
              </a:srgbClr>
            </a:outerShdw>
          </a:effectLst>
        </p:spPr>
      </p:pic>
      <p:pic>
        <p:nvPicPr>
          <p:cNvPr id="12" name="Immagine 11" descr="ececenter 01.10.2007.jpg"/>
          <p:cNvPicPr>
            <a:picLocks noChangeAspect="1"/>
          </p:cNvPicPr>
          <p:nvPr/>
        </p:nvPicPr>
        <p:blipFill>
          <a:blip r:embed="rId3"/>
          <a:stretch>
            <a:fillRect/>
          </a:stretch>
        </p:blipFill>
        <p:spPr>
          <a:xfrm>
            <a:off x="7072330" y="5429264"/>
            <a:ext cx="1784643" cy="889609"/>
          </a:xfrm>
          <a:prstGeom prst="rect">
            <a:avLst/>
          </a:prstGeom>
        </p:spPr>
      </p:pic>
      <p:sp>
        <p:nvSpPr>
          <p:cNvPr id="13" name="Rectangle 3"/>
          <p:cNvSpPr>
            <a:spLocks noChangeArrowheads="1"/>
          </p:cNvSpPr>
          <p:nvPr/>
        </p:nvSpPr>
        <p:spPr bwMode="auto">
          <a:xfrm>
            <a:off x="0" y="6357958"/>
            <a:ext cx="9505950" cy="338554"/>
          </a:xfrm>
          <a:prstGeom prst="rect">
            <a:avLst/>
          </a:prstGeom>
          <a:noFill/>
          <a:ln w="9525">
            <a:noFill/>
            <a:miter lim="800000"/>
            <a:headEnd/>
            <a:tailEnd/>
          </a:ln>
        </p:spPr>
        <p:txBody>
          <a:bodyPr anchor="ctr">
            <a:sp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b="1" dirty="0" smtClean="0">
                <a:solidFill>
                  <a:srgbClr val="002060"/>
                </a:solidFill>
                <a:latin typeface="Calibri" pitchFamily="34" charset="0"/>
                <a:ea typeface="Times New Roman" pitchFamily="18" charset="0"/>
                <a:cs typeface="Arial" charset="0"/>
              </a:rPr>
              <a:t>  ©</a:t>
            </a:r>
            <a:r>
              <a:rPr lang="it-IT" sz="1600" b="1" dirty="0" smtClean="0">
                <a:solidFill>
                  <a:srgbClr val="002060"/>
                </a:solidFill>
                <a:latin typeface="Calibri" pitchFamily="34" charset="0"/>
                <a:ea typeface="Times New Roman" pitchFamily="18" charset="0"/>
                <a:cs typeface="Arial" charset="0"/>
              </a:rPr>
              <a:t>Copyright  </a:t>
            </a:r>
            <a:r>
              <a:rPr lang="it-IT" sz="1600" b="1" dirty="0" err="1" smtClean="0">
                <a:solidFill>
                  <a:srgbClr val="002060"/>
                </a:solidFill>
                <a:latin typeface="Calibri" pitchFamily="34" charset="0"/>
                <a:ea typeface="Times New Roman" pitchFamily="18" charset="0"/>
                <a:cs typeface="Arial" charset="0"/>
              </a:rPr>
              <a:t>I.S.P.E.F.</a:t>
            </a:r>
            <a:r>
              <a:rPr lang="it-IT" sz="1600" b="1" dirty="0" smtClean="0">
                <a:solidFill>
                  <a:srgbClr val="002060"/>
                </a:solidFill>
                <a:latin typeface="Calibri" pitchFamily="34" charset="0"/>
                <a:ea typeface="Times New Roman" pitchFamily="18" charset="0"/>
                <a:cs typeface="Arial" charset="0"/>
              </a:rPr>
              <a:t> - E.C.E. </a:t>
            </a:r>
            <a:r>
              <a:rPr lang="it-IT" sz="1600" b="1" dirty="0" err="1" smtClean="0">
                <a:solidFill>
                  <a:srgbClr val="002060"/>
                </a:solidFill>
                <a:latin typeface="Calibri" pitchFamily="34" charset="0"/>
                <a:ea typeface="Times New Roman" pitchFamily="18" charset="0"/>
                <a:cs typeface="Arial" charset="0"/>
              </a:rPr>
              <a:t>All</a:t>
            </a:r>
            <a:r>
              <a:rPr lang="it-IT" sz="1600" b="1" dirty="0" smtClean="0">
                <a:solidFill>
                  <a:srgbClr val="002060"/>
                </a:solidFill>
                <a:latin typeface="Calibri" pitchFamily="34" charset="0"/>
                <a:ea typeface="Times New Roman" pitchFamily="18" charset="0"/>
                <a:cs typeface="Arial" charset="0"/>
              </a:rPr>
              <a:t> </a:t>
            </a:r>
            <a:r>
              <a:rPr lang="it-IT" sz="1600" b="1" dirty="0" err="1" smtClean="0">
                <a:solidFill>
                  <a:srgbClr val="002060"/>
                </a:solidFill>
                <a:latin typeface="Calibri" pitchFamily="34" charset="0"/>
                <a:ea typeface="Times New Roman" pitchFamily="18" charset="0"/>
                <a:cs typeface="Arial" charset="0"/>
              </a:rPr>
              <a:t>rights</a:t>
            </a:r>
            <a:r>
              <a:rPr lang="it-IT" sz="1600" b="1" dirty="0" smtClean="0">
                <a:solidFill>
                  <a:srgbClr val="002060"/>
                </a:solidFill>
                <a:latin typeface="Calibri" pitchFamily="34" charset="0"/>
                <a:ea typeface="Times New Roman" pitchFamily="18" charset="0"/>
                <a:cs typeface="Arial" charset="0"/>
              </a:rPr>
              <a:t> </a:t>
            </a:r>
            <a:r>
              <a:rPr lang="it-IT" sz="1600" b="1" dirty="0" err="1" smtClean="0">
                <a:solidFill>
                  <a:srgbClr val="002060"/>
                </a:solidFill>
                <a:latin typeface="Calibri" pitchFamily="34" charset="0"/>
                <a:ea typeface="Times New Roman" pitchFamily="18" charset="0"/>
                <a:cs typeface="Arial" charset="0"/>
              </a:rPr>
              <a:t>reserved</a:t>
            </a:r>
            <a:endParaRPr lang="it-IT" sz="1600" b="1" dirty="0" smtClean="0">
              <a:solidFill>
                <a:srgbClr val="002060"/>
              </a:solidFill>
              <a:latin typeface="Calibri" pitchFamily="34" charset="0"/>
              <a:ea typeface="Times New Roman" pitchFamily="18" charset="0"/>
              <a:cs typeface="Arial" charset="0"/>
            </a:endParaRPr>
          </a:p>
        </p:txBody>
      </p:sp>
      <p:cxnSp>
        <p:nvCxnSpPr>
          <p:cNvPr id="16" name="Connettore 1 15"/>
          <p:cNvCxnSpPr/>
          <p:nvPr/>
        </p:nvCxnSpPr>
        <p:spPr>
          <a:xfrm>
            <a:off x="642910" y="1857364"/>
            <a:ext cx="785818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pic>
        <p:nvPicPr>
          <p:cNvPr id="11" name="irc_mi" descr="http://www.unimi.it/cataloghi/finanziamenti_ricerca/horizon_2020_1.jpg"/>
          <p:cNvPicPr/>
          <p:nvPr/>
        </p:nvPicPr>
        <p:blipFill>
          <a:blip r:embed="rId4" cstate="print"/>
          <a:srcRect/>
          <a:stretch>
            <a:fillRect/>
          </a:stretch>
        </p:blipFill>
        <p:spPr bwMode="auto">
          <a:xfrm>
            <a:off x="3214678" y="5572140"/>
            <a:ext cx="2571768" cy="857256"/>
          </a:xfrm>
          <a:prstGeom prst="rect">
            <a:avLst/>
          </a:prstGeom>
          <a:noFill/>
          <a:ln w="9525">
            <a:noFill/>
            <a:miter lim="800000"/>
            <a:headEnd/>
            <a:tailEnd/>
          </a:ln>
        </p:spPr>
      </p:pic>
      <p:sp>
        <p:nvSpPr>
          <p:cNvPr id="10" name="WordArt 2"/>
          <p:cNvSpPr txBox="1">
            <a:spLocks noChangeArrowheads="1" noChangeShapeType="1" noTextEdit="1"/>
          </p:cNvSpPr>
          <p:nvPr/>
        </p:nvSpPr>
        <p:spPr bwMode="auto">
          <a:xfrm>
            <a:off x="500034" y="0"/>
            <a:ext cx="7929618" cy="1857388"/>
          </a:xfrm>
          <a:prstGeom prst="rect">
            <a:avLst/>
          </a:prstGeom>
          <a:ln>
            <a:noFill/>
          </a:ln>
        </p:spPr>
        <p:txBody>
          <a:bodyPr vert="horz" wrap="none" lIns="0" tIns="0" rIns="18288" bIns="0" numCol="1" fromWordArt="1" anchor="b">
            <a:prstTxWarp prst="textPlain">
              <a:avLst>
                <a:gd name="adj" fmla="val 50000"/>
              </a:avLst>
            </a:prstTxWarp>
            <a:normAutofit fontScale="85000" lnSpcReduction="20000"/>
            <a:scene3d>
              <a:camera prst="orthographicFront"/>
              <a:lightRig rig="freezing" dir="t">
                <a:rot lat="0" lon="0" rev="5640000"/>
              </a:lightRig>
            </a:scene3d>
            <a:sp3d prstMaterial="flat">
              <a:bevelT w="38100" h="38100"/>
              <a:contourClr>
                <a:schemeClr val="tx2"/>
              </a:contourClr>
            </a:sp3d>
          </a:bodyPr>
          <a:lstStyle/>
          <a:p>
            <a:pPr algn="ctr"/>
            <a:r>
              <a:rPr lang="en-US" sz="8600" b="1" i="1" dirty="0" smtClean="0">
                <a:solidFill>
                  <a:srgbClr val="FF0000"/>
                </a:solidFill>
              </a:rPr>
              <a:t>YOUNG, (SOCIAL) ENTERPRISES </a:t>
            </a:r>
          </a:p>
          <a:p>
            <a:pPr algn="ctr"/>
            <a:r>
              <a:rPr lang="en-US" sz="8600" b="1" i="1" dirty="0" smtClean="0">
                <a:solidFill>
                  <a:srgbClr val="FF0000"/>
                </a:solidFill>
              </a:rPr>
              <a:t>AND COMMUNITY NETWORKS </a:t>
            </a:r>
            <a:endParaRPr lang="it-IT" sz="8600" b="1" i="1" dirty="0" smtClean="0">
              <a:ln>
                <a:solidFill>
                  <a:srgbClr val="FF0000"/>
                </a:solidFill>
              </a:ln>
              <a:solidFill>
                <a:srgbClr val="FF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28596" y="1928802"/>
            <a:ext cx="8229600" cy="4286280"/>
          </a:xfrm>
        </p:spPr>
        <p:txBody>
          <a:bodyPr>
            <a:normAutofit/>
          </a:bodyPr>
          <a:lstStyle/>
          <a:p>
            <a:pPr algn="ctr">
              <a:buNone/>
            </a:pPr>
            <a:r>
              <a:rPr lang="it-IT" sz="2400" b="1" dirty="0" smtClean="0">
                <a:solidFill>
                  <a:srgbClr val="0000CC"/>
                </a:solidFill>
              </a:rPr>
              <a:t>PRELIMINARY INVESTIGATION AXIS 1/2</a:t>
            </a:r>
            <a:endParaRPr lang="it-IT" sz="2400" dirty="0" smtClean="0">
              <a:solidFill>
                <a:srgbClr val="0000CC"/>
              </a:solidFill>
            </a:endParaRPr>
          </a:p>
          <a:p>
            <a:pPr marL="457200" indent="-457200">
              <a:buAutoNum type="arabicPeriod"/>
            </a:pPr>
            <a:r>
              <a:rPr lang="en-US" sz="2400" b="1" i="1" dirty="0" smtClean="0"/>
              <a:t>Identify, describe and interpret </a:t>
            </a:r>
            <a:r>
              <a:rPr lang="en-US" sz="2400" i="1" dirty="0" smtClean="0"/>
              <a:t>moods associated with the main practical use of ICT for young people who live in conditions of social and urban segregation. </a:t>
            </a:r>
          </a:p>
          <a:p>
            <a:pPr marL="457200" indent="-457200">
              <a:buAutoNum type="arabicPeriod"/>
            </a:pPr>
            <a:r>
              <a:rPr lang="en-US" sz="2400" i="1" dirty="0" smtClean="0"/>
              <a:t> </a:t>
            </a:r>
            <a:r>
              <a:rPr lang="en-US" sz="2400" b="1" i="1" dirty="0" smtClean="0"/>
              <a:t>Explore and identify </a:t>
            </a:r>
            <a:r>
              <a:rPr lang="en-US" sz="2400" i="1" dirty="0" smtClean="0"/>
              <a:t>the main kinds of use of culture and technology by young people of the lower classes. </a:t>
            </a:r>
          </a:p>
          <a:p>
            <a:pPr marL="457200" indent="-457200">
              <a:buAutoNum type="arabicPeriod"/>
            </a:pPr>
            <a:r>
              <a:rPr lang="en-US" sz="2400" b="1" i="1" dirty="0" smtClean="0"/>
              <a:t>Describe </a:t>
            </a:r>
            <a:r>
              <a:rPr lang="en-US" sz="2400" i="1" dirty="0" smtClean="0"/>
              <a:t>the dimensions of these practices depending on the disability and the actual completion / implementation.</a:t>
            </a:r>
          </a:p>
          <a:p>
            <a:pPr>
              <a:buNone/>
            </a:pPr>
            <a:r>
              <a:rPr lang="it-IT" sz="2400" i="1" dirty="0" smtClean="0"/>
              <a:t>. </a:t>
            </a:r>
            <a:endParaRPr lang="it-IT" sz="2400" dirty="0"/>
          </a:p>
        </p:txBody>
      </p:sp>
      <p:sp>
        <p:nvSpPr>
          <p:cNvPr id="6" name="Segnaposto numero diapositiva 5"/>
          <p:cNvSpPr>
            <a:spLocks noGrp="1"/>
          </p:cNvSpPr>
          <p:nvPr>
            <p:ph type="sldNum" sz="quarter" idx="12"/>
          </p:nvPr>
        </p:nvSpPr>
        <p:spPr/>
        <p:txBody>
          <a:bodyPr>
            <a:normAutofit fontScale="70000" lnSpcReduction="20000"/>
          </a:bodyPr>
          <a:lstStyle/>
          <a:p>
            <a:fld id="{96EC6E08-B32E-41DC-BF83-B9E2515A4E8F}" type="slidenum">
              <a:rPr lang="it-IT" sz="3200" smtClean="0"/>
              <a:pPr/>
              <a:t>7</a:t>
            </a:fld>
            <a:endParaRPr lang="it-IT" sz="3200"/>
          </a:p>
        </p:txBody>
      </p:sp>
      <p:pic>
        <p:nvPicPr>
          <p:cNvPr id="4" name="Immagine 21" descr="nuovo logo I"/>
          <p:cNvPicPr>
            <a:picLocks noChangeAspect="1"/>
          </p:cNvPicPr>
          <p:nvPr/>
        </p:nvPicPr>
        <p:blipFill>
          <a:blip r:embed="rId2" cstate="print"/>
          <a:srcRect/>
          <a:stretch>
            <a:fillRect/>
          </a:stretch>
        </p:blipFill>
        <p:spPr bwMode="auto">
          <a:xfrm>
            <a:off x="214282" y="5572140"/>
            <a:ext cx="1059037" cy="1049829"/>
          </a:xfrm>
          <a:prstGeom prst="rect">
            <a:avLst/>
          </a:prstGeom>
          <a:ln>
            <a:noFill/>
          </a:ln>
          <a:effectLst>
            <a:outerShdw blurRad="292100" dist="139700" dir="2700000" algn="tl" rotWithShape="0">
              <a:srgbClr val="333333">
                <a:alpha val="65000"/>
              </a:srgbClr>
            </a:outerShdw>
          </a:effectLst>
        </p:spPr>
      </p:pic>
      <p:pic>
        <p:nvPicPr>
          <p:cNvPr id="12" name="Immagine 11" descr="ececenter 01.10.2007.jpg"/>
          <p:cNvPicPr>
            <a:picLocks noChangeAspect="1"/>
          </p:cNvPicPr>
          <p:nvPr/>
        </p:nvPicPr>
        <p:blipFill>
          <a:blip r:embed="rId3"/>
          <a:stretch>
            <a:fillRect/>
          </a:stretch>
        </p:blipFill>
        <p:spPr>
          <a:xfrm>
            <a:off x="7072330" y="5429264"/>
            <a:ext cx="1784643" cy="889609"/>
          </a:xfrm>
          <a:prstGeom prst="rect">
            <a:avLst/>
          </a:prstGeom>
        </p:spPr>
      </p:pic>
      <p:sp>
        <p:nvSpPr>
          <p:cNvPr id="13" name="Rectangle 3"/>
          <p:cNvSpPr>
            <a:spLocks noChangeArrowheads="1"/>
          </p:cNvSpPr>
          <p:nvPr/>
        </p:nvSpPr>
        <p:spPr bwMode="auto">
          <a:xfrm>
            <a:off x="0" y="6357958"/>
            <a:ext cx="9505950" cy="338554"/>
          </a:xfrm>
          <a:prstGeom prst="rect">
            <a:avLst/>
          </a:prstGeom>
          <a:noFill/>
          <a:ln w="9525">
            <a:noFill/>
            <a:miter lim="800000"/>
            <a:headEnd/>
            <a:tailEnd/>
          </a:ln>
        </p:spPr>
        <p:txBody>
          <a:bodyPr anchor="ctr">
            <a:sp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b="1" dirty="0" smtClean="0">
                <a:solidFill>
                  <a:srgbClr val="002060"/>
                </a:solidFill>
                <a:latin typeface="Calibri" pitchFamily="34" charset="0"/>
                <a:ea typeface="Times New Roman" pitchFamily="18" charset="0"/>
                <a:cs typeface="Arial" charset="0"/>
              </a:rPr>
              <a:t>  ©</a:t>
            </a:r>
            <a:r>
              <a:rPr lang="it-IT" sz="1600" b="1" dirty="0" smtClean="0">
                <a:solidFill>
                  <a:srgbClr val="002060"/>
                </a:solidFill>
                <a:latin typeface="Calibri" pitchFamily="34" charset="0"/>
                <a:ea typeface="Times New Roman" pitchFamily="18" charset="0"/>
                <a:cs typeface="Arial" charset="0"/>
              </a:rPr>
              <a:t>Copyright  </a:t>
            </a:r>
            <a:r>
              <a:rPr lang="it-IT" sz="1600" b="1" dirty="0" err="1" smtClean="0">
                <a:solidFill>
                  <a:srgbClr val="002060"/>
                </a:solidFill>
                <a:latin typeface="Calibri" pitchFamily="34" charset="0"/>
                <a:ea typeface="Times New Roman" pitchFamily="18" charset="0"/>
                <a:cs typeface="Arial" charset="0"/>
              </a:rPr>
              <a:t>I.S.P.E.F.</a:t>
            </a:r>
            <a:r>
              <a:rPr lang="it-IT" sz="1600" b="1" dirty="0" smtClean="0">
                <a:solidFill>
                  <a:srgbClr val="002060"/>
                </a:solidFill>
                <a:latin typeface="Calibri" pitchFamily="34" charset="0"/>
                <a:ea typeface="Times New Roman" pitchFamily="18" charset="0"/>
                <a:cs typeface="Arial" charset="0"/>
              </a:rPr>
              <a:t> - E.C.E. </a:t>
            </a:r>
            <a:r>
              <a:rPr lang="it-IT" sz="1600" b="1" dirty="0" err="1" smtClean="0">
                <a:solidFill>
                  <a:srgbClr val="002060"/>
                </a:solidFill>
                <a:latin typeface="Calibri" pitchFamily="34" charset="0"/>
                <a:ea typeface="Times New Roman" pitchFamily="18" charset="0"/>
                <a:cs typeface="Arial" charset="0"/>
              </a:rPr>
              <a:t>All</a:t>
            </a:r>
            <a:r>
              <a:rPr lang="it-IT" sz="1600" b="1" dirty="0" smtClean="0">
                <a:solidFill>
                  <a:srgbClr val="002060"/>
                </a:solidFill>
                <a:latin typeface="Calibri" pitchFamily="34" charset="0"/>
                <a:ea typeface="Times New Roman" pitchFamily="18" charset="0"/>
                <a:cs typeface="Arial" charset="0"/>
              </a:rPr>
              <a:t> </a:t>
            </a:r>
            <a:r>
              <a:rPr lang="it-IT" sz="1600" b="1" dirty="0" err="1" smtClean="0">
                <a:solidFill>
                  <a:srgbClr val="002060"/>
                </a:solidFill>
                <a:latin typeface="Calibri" pitchFamily="34" charset="0"/>
                <a:ea typeface="Times New Roman" pitchFamily="18" charset="0"/>
                <a:cs typeface="Arial" charset="0"/>
              </a:rPr>
              <a:t>rights</a:t>
            </a:r>
            <a:r>
              <a:rPr lang="it-IT" sz="1600" b="1" dirty="0" smtClean="0">
                <a:solidFill>
                  <a:srgbClr val="002060"/>
                </a:solidFill>
                <a:latin typeface="Calibri" pitchFamily="34" charset="0"/>
                <a:ea typeface="Times New Roman" pitchFamily="18" charset="0"/>
                <a:cs typeface="Arial" charset="0"/>
              </a:rPr>
              <a:t> </a:t>
            </a:r>
            <a:r>
              <a:rPr lang="it-IT" sz="1600" b="1" dirty="0" err="1" smtClean="0">
                <a:solidFill>
                  <a:srgbClr val="002060"/>
                </a:solidFill>
                <a:latin typeface="Calibri" pitchFamily="34" charset="0"/>
                <a:ea typeface="Times New Roman" pitchFamily="18" charset="0"/>
                <a:cs typeface="Arial" charset="0"/>
              </a:rPr>
              <a:t>reserved</a:t>
            </a:r>
            <a:endParaRPr lang="it-IT" sz="1600" b="1" dirty="0" smtClean="0">
              <a:solidFill>
                <a:srgbClr val="002060"/>
              </a:solidFill>
              <a:latin typeface="Calibri" pitchFamily="34" charset="0"/>
              <a:ea typeface="Times New Roman" pitchFamily="18" charset="0"/>
              <a:cs typeface="Arial" charset="0"/>
            </a:endParaRPr>
          </a:p>
        </p:txBody>
      </p:sp>
      <p:cxnSp>
        <p:nvCxnSpPr>
          <p:cNvPr id="16" name="Connettore 1 15"/>
          <p:cNvCxnSpPr/>
          <p:nvPr/>
        </p:nvCxnSpPr>
        <p:spPr>
          <a:xfrm>
            <a:off x="642910" y="1857364"/>
            <a:ext cx="785818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pic>
        <p:nvPicPr>
          <p:cNvPr id="11" name="irc_mi" descr="http://www.unimi.it/cataloghi/finanziamenti_ricerca/horizon_2020_1.jpg"/>
          <p:cNvPicPr/>
          <p:nvPr/>
        </p:nvPicPr>
        <p:blipFill>
          <a:blip r:embed="rId4" cstate="print"/>
          <a:srcRect/>
          <a:stretch>
            <a:fillRect/>
          </a:stretch>
        </p:blipFill>
        <p:spPr bwMode="auto">
          <a:xfrm>
            <a:off x="3214678" y="5572140"/>
            <a:ext cx="2571768" cy="857256"/>
          </a:xfrm>
          <a:prstGeom prst="rect">
            <a:avLst/>
          </a:prstGeom>
          <a:noFill/>
          <a:ln w="9525">
            <a:noFill/>
            <a:miter lim="800000"/>
            <a:headEnd/>
            <a:tailEnd/>
          </a:ln>
        </p:spPr>
      </p:pic>
      <p:sp>
        <p:nvSpPr>
          <p:cNvPr id="10" name="WordArt 2"/>
          <p:cNvSpPr txBox="1">
            <a:spLocks noChangeArrowheads="1" noChangeShapeType="1" noTextEdit="1"/>
          </p:cNvSpPr>
          <p:nvPr/>
        </p:nvSpPr>
        <p:spPr bwMode="auto">
          <a:xfrm>
            <a:off x="500034" y="0"/>
            <a:ext cx="7929618" cy="1857388"/>
          </a:xfrm>
          <a:prstGeom prst="rect">
            <a:avLst/>
          </a:prstGeom>
          <a:ln>
            <a:noFill/>
          </a:ln>
        </p:spPr>
        <p:txBody>
          <a:bodyPr vert="horz" wrap="none" lIns="0" tIns="0" rIns="18288" bIns="0" numCol="1" fromWordArt="1" anchor="b">
            <a:prstTxWarp prst="textPlain">
              <a:avLst>
                <a:gd name="adj" fmla="val 50000"/>
              </a:avLst>
            </a:prstTxWarp>
            <a:normAutofit fontScale="85000" lnSpcReduction="20000"/>
            <a:scene3d>
              <a:camera prst="orthographicFront"/>
              <a:lightRig rig="freezing" dir="t">
                <a:rot lat="0" lon="0" rev="5640000"/>
              </a:lightRig>
            </a:scene3d>
            <a:sp3d prstMaterial="flat">
              <a:bevelT w="38100" h="38100"/>
              <a:contourClr>
                <a:schemeClr val="tx2"/>
              </a:contourClr>
            </a:sp3d>
          </a:bodyPr>
          <a:lstStyle/>
          <a:p>
            <a:pPr algn="ctr"/>
            <a:r>
              <a:rPr lang="en-US" sz="8600" b="1" i="1" dirty="0" smtClean="0">
                <a:solidFill>
                  <a:srgbClr val="FF0000"/>
                </a:solidFill>
              </a:rPr>
              <a:t>YOUNG, (SOCIAL) ENTERPRISES </a:t>
            </a:r>
          </a:p>
          <a:p>
            <a:pPr algn="ctr"/>
            <a:r>
              <a:rPr lang="en-US" sz="8600" b="1" i="1" dirty="0" smtClean="0">
                <a:solidFill>
                  <a:srgbClr val="FF0000"/>
                </a:solidFill>
              </a:rPr>
              <a:t>AND COMMUNITY NETWORKS </a:t>
            </a:r>
            <a:endParaRPr lang="it-IT" sz="8600" b="1" i="1" dirty="0" smtClean="0">
              <a:ln>
                <a:solidFill>
                  <a:srgbClr val="FF0000"/>
                </a:solidFill>
              </a:ln>
              <a:solidFill>
                <a:srgbClr val="FF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57158" y="1928802"/>
            <a:ext cx="8229600" cy="3643338"/>
          </a:xfrm>
        </p:spPr>
        <p:txBody>
          <a:bodyPr>
            <a:normAutofit lnSpcReduction="10000"/>
          </a:bodyPr>
          <a:lstStyle/>
          <a:p>
            <a:pPr algn="ctr">
              <a:buNone/>
            </a:pPr>
            <a:r>
              <a:rPr lang="it-IT" sz="2400" b="1" dirty="0" smtClean="0">
                <a:solidFill>
                  <a:srgbClr val="0000CC"/>
                </a:solidFill>
              </a:rPr>
              <a:t>PRELIMINARY INVESTIGATION AXIS 2/</a:t>
            </a:r>
            <a:r>
              <a:rPr lang="it-IT" sz="2400" b="1" dirty="0" err="1" smtClean="0">
                <a:solidFill>
                  <a:srgbClr val="0000CC"/>
                </a:solidFill>
              </a:rPr>
              <a:t>2</a:t>
            </a:r>
            <a:endParaRPr lang="it-IT" sz="2400" dirty="0" smtClean="0">
              <a:solidFill>
                <a:srgbClr val="0000CC"/>
              </a:solidFill>
            </a:endParaRPr>
          </a:p>
          <a:p>
            <a:pPr>
              <a:buNone/>
            </a:pPr>
            <a:r>
              <a:rPr lang="en-US" sz="2400" dirty="0" smtClean="0"/>
              <a:t>4. -</a:t>
            </a:r>
            <a:r>
              <a:rPr lang="en-US" sz="2400" i="1" dirty="0" smtClean="0"/>
              <a:t> </a:t>
            </a:r>
            <a:r>
              <a:rPr lang="en-US" sz="2400" b="1" i="1" dirty="0" smtClean="0"/>
              <a:t>Establish relationships </a:t>
            </a:r>
            <a:r>
              <a:rPr lang="en-US" sz="2400" i="1" dirty="0" smtClean="0"/>
              <a:t>between the identified practices and meanings that acquire these forms of social presentation that young people realize in different interaction scenarios (to himself, with young people from other places, etc.) and according to different trajectories associated with family and community territorial organizations. </a:t>
            </a:r>
          </a:p>
          <a:p>
            <a:pPr>
              <a:buNone/>
            </a:pPr>
            <a:r>
              <a:rPr lang="en-US" sz="2400" dirty="0" smtClean="0"/>
              <a:t>5. - </a:t>
            </a:r>
            <a:r>
              <a:rPr lang="en-US" sz="2400" b="1" i="1" dirty="0" smtClean="0"/>
              <a:t>Mapping </a:t>
            </a:r>
            <a:r>
              <a:rPr lang="en-US" sz="2400" i="1" dirty="0" smtClean="0"/>
              <a:t>the dynamics of conflict between disability and social sustainability that materialize in the cultural consumption practices of young people.</a:t>
            </a:r>
            <a:endParaRPr lang="it-IT" sz="2200" dirty="0"/>
          </a:p>
        </p:txBody>
      </p:sp>
      <p:sp>
        <p:nvSpPr>
          <p:cNvPr id="6" name="Segnaposto numero diapositiva 5"/>
          <p:cNvSpPr>
            <a:spLocks noGrp="1"/>
          </p:cNvSpPr>
          <p:nvPr>
            <p:ph type="sldNum" sz="quarter" idx="12"/>
          </p:nvPr>
        </p:nvSpPr>
        <p:spPr/>
        <p:txBody>
          <a:bodyPr>
            <a:normAutofit fontScale="70000" lnSpcReduction="20000"/>
          </a:bodyPr>
          <a:lstStyle/>
          <a:p>
            <a:fld id="{96EC6E08-B32E-41DC-BF83-B9E2515A4E8F}" type="slidenum">
              <a:rPr lang="it-IT" sz="3200" smtClean="0"/>
              <a:pPr/>
              <a:t>8</a:t>
            </a:fld>
            <a:endParaRPr lang="it-IT" sz="3200"/>
          </a:p>
        </p:txBody>
      </p:sp>
      <p:pic>
        <p:nvPicPr>
          <p:cNvPr id="4" name="Immagine 21" descr="nuovo logo I"/>
          <p:cNvPicPr>
            <a:picLocks noChangeAspect="1"/>
          </p:cNvPicPr>
          <p:nvPr/>
        </p:nvPicPr>
        <p:blipFill>
          <a:blip r:embed="rId2" cstate="print"/>
          <a:srcRect/>
          <a:stretch>
            <a:fillRect/>
          </a:stretch>
        </p:blipFill>
        <p:spPr bwMode="auto">
          <a:xfrm>
            <a:off x="214282" y="5572140"/>
            <a:ext cx="1059037" cy="1049829"/>
          </a:xfrm>
          <a:prstGeom prst="rect">
            <a:avLst/>
          </a:prstGeom>
          <a:ln>
            <a:noFill/>
          </a:ln>
          <a:effectLst>
            <a:outerShdw blurRad="292100" dist="139700" dir="2700000" algn="tl" rotWithShape="0">
              <a:srgbClr val="333333">
                <a:alpha val="65000"/>
              </a:srgbClr>
            </a:outerShdw>
          </a:effectLst>
        </p:spPr>
      </p:pic>
      <p:pic>
        <p:nvPicPr>
          <p:cNvPr id="12" name="Immagine 11" descr="ececenter 01.10.2007.jpg"/>
          <p:cNvPicPr>
            <a:picLocks noChangeAspect="1"/>
          </p:cNvPicPr>
          <p:nvPr/>
        </p:nvPicPr>
        <p:blipFill>
          <a:blip r:embed="rId3"/>
          <a:stretch>
            <a:fillRect/>
          </a:stretch>
        </p:blipFill>
        <p:spPr>
          <a:xfrm>
            <a:off x="7072330" y="5429264"/>
            <a:ext cx="1784643" cy="889609"/>
          </a:xfrm>
          <a:prstGeom prst="rect">
            <a:avLst/>
          </a:prstGeom>
        </p:spPr>
      </p:pic>
      <p:sp>
        <p:nvSpPr>
          <p:cNvPr id="13" name="Rectangle 3"/>
          <p:cNvSpPr>
            <a:spLocks noChangeArrowheads="1"/>
          </p:cNvSpPr>
          <p:nvPr/>
        </p:nvSpPr>
        <p:spPr bwMode="auto">
          <a:xfrm>
            <a:off x="0" y="6357958"/>
            <a:ext cx="9505950" cy="338554"/>
          </a:xfrm>
          <a:prstGeom prst="rect">
            <a:avLst/>
          </a:prstGeom>
          <a:noFill/>
          <a:ln w="9525">
            <a:noFill/>
            <a:miter lim="800000"/>
            <a:headEnd/>
            <a:tailEnd/>
          </a:ln>
        </p:spPr>
        <p:txBody>
          <a:bodyPr anchor="ctr">
            <a:sp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b="1" dirty="0" smtClean="0">
                <a:solidFill>
                  <a:srgbClr val="002060"/>
                </a:solidFill>
                <a:latin typeface="Calibri" pitchFamily="34" charset="0"/>
                <a:ea typeface="Times New Roman" pitchFamily="18" charset="0"/>
                <a:cs typeface="Arial" charset="0"/>
              </a:rPr>
              <a:t>  ©</a:t>
            </a:r>
            <a:r>
              <a:rPr lang="it-IT" sz="1600" b="1" dirty="0" smtClean="0">
                <a:solidFill>
                  <a:srgbClr val="002060"/>
                </a:solidFill>
                <a:latin typeface="Calibri" pitchFamily="34" charset="0"/>
                <a:ea typeface="Times New Roman" pitchFamily="18" charset="0"/>
                <a:cs typeface="Arial" charset="0"/>
              </a:rPr>
              <a:t>Copyright  </a:t>
            </a:r>
            <a:r>
              <a:rPr lang="it-IT" sz="1600" b="1" dirty="0" err="1" smtClean="0">
                <a:solidFill>
                  <a:srgbClr val="002060"/>
                </a:solidFill>
                <a:latin typeface="Calibri" pitchFamily="34" charset="0"/>
                <a:ea typeface="Times New Roman" pitchFamily="18" charset="0"/>
                <a:cs typeface="Arial" charset="0"/>
              </a:rPr>
              <a:t>I.S.P.E.F.</a:t>
            </a:r>
            <a:r>
              <a:rPr lang="it-IT" sz="1600" b="1" dirty="0" smtClean="0">
                <a:solidFill>
                  <a:srgbClr val="002060"/>
                </a:solidFill>
                <a:latin typeface="Calibri" pitchFamily="34" charset="0"/>
                <a:ea typeface="Times New Roman" pitchFamily="18" charset="0"/>
                <a:cs typeface="Arial" charset="0"/>
              </a:rPr>
              <a:t> - E.C.E. </a:t>
            </a:r>
            <a:r>
              <a:rPr lang="it-IT" sz="1600" b="1" dirty="0" err="1" smtClean="0">
                <a:solidFill>
                  <a:srgbClr val="002060"/>
                </a:solidFill>
                <a:latin typeface="Calibri" pitchFamily="34" charset="0"/>
                <a:ea typeface="Times New Roman" pitchFamily="18" charset="0"/>
                <a:cs typeface="Arial" charset="0"/>
              </a:rPr>
              <a:t>All</a:t>
            </a:r>
            <a:r>
              <a:rPr lang="it-IT" sz="1600" b="1" dirty="0" smtClean="0">
                <a:solidFill>
                  <a:srgbClr val="002060"/>
                </a:solidFill>
                <a:latin typeface="Calibri" pitchFamily="34" charset="0"/>
                <a:ea typeface="Times New Roman" pitchFamily="18" charset="0"/>
                <a:cs typeface="Arial" charset="0"/>
              </a:rPr>
              <a:t> </a:t>
            </a:r>
            <a:r>
              <a:rPr lang="it-IT" sz="1600" b="1" dirty="0" err="1" smtClean="0">
                <a:solidFill>
                  <a:srgbClr val="002060"/>
                </a:solidFill>
                <a:latin typeface="Calibri" pitchFamily="34" charset="0"/>
                <a:ea typeface="Times New Roman" pitchFamily="18" charset="0"/>
                <a:cs typeface="Arial" charset="0"/>
              </a:rPr>
              <a:t>rights</a:t>
            </a:r>
            <a:r>
              <a:rPr lang="it-IT" sz="1600" b="1" dirty="0" smtClean="0">
                <a:solidFill>
                  <a:srgbClr val="002060"/>
                </a:solidFill>
                <a:latin typeface="Calibri" pitchFamily="34" charset="0"/>
                <a:ea typeface="Times New Roman" pitchFamily="18" charset="0"/>
                <a:cs typeface="Arial" charset="0"/>
              </a:rPr>
              <a:t> </a:t>
            </a:r>
            <a:r>
              <a:rPr lang="it-IT" sz="1600" b="1" dirty="0" err="1" smtClean="0">
                <a:solidFill>
                  <a:srgbClr val="002060"/>
                </a:solidFill>
                <a:latin typeface="Calibri" pitchFamily="34" charset="0"/>
                <a:ea typeface="Times New Roman" pitchFamily="18" charset="0"/>
                <a:cs typeface="Arial" charset="0"/>
              </a:rPr>
              <a:t>reserved</a:t>
            </a:r>
            <a:endParaRPr lang="it-IT" sz="1600" b="1" dirty="0" smtClean="0">
              <a:solidFill>
                <a:srgbClr val="002060"/>
              </a:solidFill>
              <a:latin typeface="Calibri" pitchFamily="34" charset="0"/>
              <a:ea typeface="Times New Roman" pitchFamily="18" charset="0"/>
              <a:cs typeface="Arial" charset="0"/>
            </a:endParaRPr>
          </a:p>
        </p:txBody>
      </p:sp>
      <p:cxnSp>
        <p:nvCxnSpPr>
          <p:cNvPr id="16" name="Connettore 1 15"/>
          <p:cNvCxnSpPr/>
          <p:nvPr/>
        </p:nvCxnSpPr>
        <p:spPr>
          <a:xfrm>
            <a:off x="642910" y="1857364"/>
            <a:ext cx="785818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pic>
        <p:nvPicPr>
          <p:cNvPr id="11" name="irc_mi" descr="http://www.unimi.it/cataloghi/finanziamenti_ricerca/horizon_2020_1.jpg"/>
          <p:cNvPicPr/>
          <p:nvPr/>
        </p:nvPicPr>
        <p:blipFill>
          <a:blip r:embed="rId4" cstate="print"/>
          <a:srcRect/>
          <a:stretch>
            <a:fillRect/>
          </a:stretch>
        </p:blipFill>
        <p:spPr bwMode="auto">
          <a:xfrm>
            <a:off x="3214678" y="5572140"/>
            <a:ext cx="2571768" cy="857256"/>
          </a:xfrm>
          <a:prstGeom prst="rect">
            <a:avLst/>
          </a:prstGeom>
          <a:noFill/>
          <a:ln w="9525">
            <a:noFill/>
            <a:miter lim="800000"/>
            <a:headEnd/>
            <a:tailEnd/>
          </a:ln>
        </p:spPr>
      </p:pic>
      <p:sp>
        <p:nvSpPr>
          <p:cNvPr id="10" name="WordArt 2"/>
          <p:cNvSpPr txBox="1">
            <a:spLocks noChangeArrowheads="1" noChangeShapeType="1" noTextEdit="1"/>
          </p:cNvSpPr>
          <p:nvPr/>
        </p:nvSpPr>
        <p:spPr bwMode="auto">
          <a:xfrm>
            <a:off x="500034" y="0"/>
            <a:ext cx="7929618" cy="1857388"/>
          </a:xfrm>
          <a:prstGeom prst="rect">
            <a:avLst/>
          </a:prstGeom>
          <a:ln>
            <a:noFill/>
          </a:ln>
        </p:spPr>
        <p:txBody>
          <a:bodyPr vert="horz" wrap="none" lIns="0" tIns="0" rIns="18288" bIns="0" numCol="1" fromWordArt="1" anchor="b">
            <a:prstTxWarp prst="textPlain">
              <a:avLst>
                <a:gd name="adj" fmla="val 50000"/>
              </a:avLst>
            </a:prstTxWarp>
            <a:normAutofit fontScale="85000" lnSpcReduction="20000"/>
            <a:scene3d>
              <a:camera prst="orthographicFront"/>
              <a:lightRig rig="freezing" dir="t">
                <a:rot lat="0" lon="0" rev="5640000"/>
              </a:lightRig>
            </a:scene3d>
            <a:sp3d prstMaterial="flat">
              <a:bevelT w="38100" h="38100"/>
              <a:contourClr>
                <a:schemeClr val="tx2"/>
              </a:contourClr>
            </a:sp3d>
          </a:bodyPr>
          <a:lstStyle/>
          <a:p>
            <a:pPr algn="ctr"/>
            <a:r>
              <a:rPr lang="en-US" sz="8600" b="1" i="1" dirty="0" smtClean="0">
                <a:solidFill>
                  <a:srgbClr val="FF0000"/>
                </a:solidFill>
              </a:rPr>
              <a:t>YOUNG, (SOCIAL) ENTERPRISES </a:t>
            </a:r>
          </a:p>
          <a:p>
            <a:pPr algn="ctr"/>
            <a:r>
              <a:rPr lang="en-US" sz="8600" b="1" i="1" dirty="0" smtClean="0">
                <a:solidFill>
                  <a:srgbClr val="FF0000"/>
                </a:solidFill>
              </a:rPr>
              <a:t>AND COMMUNITY NETWORKS </a:t>
            </a:r>
            <a:endParaRPr lang="it-IT" sz="8600" b="1" i="1" dirty="0" smtClean="0">
              <a:ln>
                <a:solidFill>
                  <a:srgbClr val="FF0000"/>
                </a:solidFill>
              </a:ln>
              <a:solidFill>
                <a:srgbClr val="FF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28596" y="1928802"/>
            <a:ext cx="8229600" cy="4286280"/>
          </a:xfrm>
        </p:spPr>
        <p:txBody>
          <a:bodyPr>
            <a:normAutofit fontScale="77500" lnSpcReduction="20000"/>
          </a:bodyPr>
          <a:lstStyle/>
          <a:p>
            <a:pPr algn="ctr">
              <a:buNone/>
            </a:pPr>
            <a:r>
              <a:rPr lang="en-US" sz="2800" b="1" dirty="0" smtClean="0">
                <a:solidFill>
                  <a:srgbClr val="0000CC"/>
                </a:solidFill>
              </a:rPr>
              <a:t>INVESTIGATION STRATEGIES </a:t>
            </a:r>
          </a:p>
          <a:p>
            <a:pPr marL="176213" indent="-176213">
              <a:buFont typeface="+mj-lt"/>
              <a:buAutoNum type="alphaLcParenR"/>
            </a:pPr>
            <a:r>
              <a:rPr lang="en-US" sz="2800" dirty="0" smtClean="0"/>
              <a:t>Teaching technicians and professionals who support local community projects of the countries involved in the project, with respect to the methodological strategies and analytical tools to achieve social diagnoses based on "CREATIVE EXPRESSIONS." </a:t>
            </a:r>
            <a:br>
              <a:rPr lang="en-US" sz="2800" dirty="0" smtClean="0"/>
            </a:br>
            <a:endParaRPr lang="en-US" sz="2800" dirty="0" smtClean="0"/>
          </a:p>
          <a:p>
            <a:pPr marL="176213" indent="-176213">
              <a:buFont typeface="+mj-lt"/>
              <a:buAutoNum type="alphaLcParenR"/>
            </a:pPr>
            <a:r>
              <a:rPr lang="en-US" sz="2800" dirty="0" smtClean="0"/>
              <a:t> Promote the understanding of those involved in these  Community processes on basic components to make  social diagnoses based on their own experiences / creative expressions. </a:t>
            </a:r>
          </a:p>
          <a:p>
            <a:pPr marL="176213" indent="-176213">
              <a:buFont typeface="+mj-lt"/>
              <a:buAutoNum type="alphaLcParenR"/>
            </a:pPr>
            <a:r>
              <a:rPr lang="en-US" sz="2800" dirty="0" smtClean="0"/>
              <a:t> Strengthen the inclusion and active participation of young people in regional experiences mentioned in the elaboration and implementation of action-research proposed</a:t>
            </a:r>
            <a:r>
              <a:rPr lang="it-IT" sz="2400" dirty="0" smtClean="0"/>
              <a:t>. </a:t>
            </a:r>
            <a:endParaRPr lang="it-IT" sz="2200" dirty="0"/>
          </a:p>
        </p:txBody>
      </p:sp>
      <p:sp>
        <p:nvSpPr>
          <p:cNvPr id="6" name="Segnaposto numero diapositiva 5"/>
          <p:cNvSpPr>
            <a:spLocks noGrp="1"/>
          </p:cNvSpPr>
          <p:nvPr>
            <p:ph type="sldNum" sz="quarter" idx="12"/>
          </p:nvPr>
        </p:nvSpPr>
        <p:spPr/>
        <p:txBody>
          <a:bodyPr>
            <a:normAutofit fontScale="70000" lnSpcReduction="20000"/>
          </a:bodyPr>
          <a:lstStyle/>
          <a:p>
            <a:fld id="{96EC6E08-B32E-41DC-BF83-B9E2515A4E8F}" type="slidenum">
              <a:rPr lang="it-IT" sz="3200" smtClean="0"/>
              <a:pPr/>
              <a:t>9</a:t>
            </a:fld>
            <a:endParaRPr lang="it-IT" sz="3200"/>
          </a:p>
        </p:txBody>
      </p:sp>
      <p:pic>
        <p:nvPicPr>
          <p:cNvPr id="4" name="Immagine 21" descr="nuovo logo I"/>
          <p:cNvPicPr>
            <a:picLocks noChangeAspect="1"/>
          </p:cNvPicPr>
          <p:nvPr/>
        </p:nvPicPr>
        <p:blipFill>
          <a:blip r:embed="rId2" cstate="print"/>
          <a:srcRect/>
          <a:stretch>
            <a:fillRect/>
          </a:stretch>
        </p:blipFill>
        <p:spPr bwMode="auto">
          <a:xfrm>
            <a:off x="214282" y="5572140"/>
            <a:ext cx="1059037" cy="1049829"/>
          </a:xfrm>
          <a:prstGeom prst="rect">
            <a:avLst/>
          </a:prstGeom>
          <a:ln>
            <a:noFill/>
          </a:ln>
          <a:effectLst>
            <a:outerShdw blurRad="292100" dist="139700" dir="2700000" algn="tl" rotWithShape="0">
              <a:srgbClr val="333333">
                <a:alpha val="65000"/>
              </a:srgbClr>
            </a:outerShdw>
          </a:effectLst>
        </p:spPr>
      </p:pic>
      <p:pic>
        <p:nvPicPr>
          <p:cNvPr id="12" name="Immagine 11" descr="ececenter 01.10.2007.jpg"/>
          <p:cNvPicPr>
            <a:picLocks noChangeAspect="1"/>
          </p:cNvPicPr>
          <p:nvPr/>
        </p:nvPicPr>
        <p:blipFill>
          <a:blip r:embed="rId3"/>
          <a:stretch>
            <a:fillRect/>
          </a:stretch>
        </p:blipFill>
        <p:spPr>
          <a:xfrm>
            <a:off x="7000892" y="5572140"/>
            <a:ext cx="1784643" cy="889609"/>
          </a:xfrm>
          <a:prstGeom prst="rect">
            <a:avLst/>
          </a:prstGeom>
        </p:spPr>
      </p:pic>
      <p:sp>
        <p:nvSpPr>
          <p:cNvPr id="13" name="Rectangle 3"/>
          <p:cNvSpPr>
            <a:spLocks noChangeArrowheads="1"/>
          </p:cNvSpPr>
          <p:nvPr/>
        </p:nvSpPr>
        <p:spPr bwMode="auto">
          <a:xfrm>
            <a:off x="0" y="6357958"/>
            <a:ext cx="9505950" cy="338554"/>
          </a:xfrm>
          <a:prstGeom prst="rect">
            <a:avLst/>
          </a:prstGeom>
          <a:noFill/>
          <a:ln w="9525">
            <a:noFill/>
            <a:miter lim="800000"/>
            <a:headEnd/>
            <a:tailEnd/>
          </a:ln>
        </p:spPr>
        <p:txBody>
          <a:bodyPr anchor="ctr">
            <a:sp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600" b="1" dirty="0" smtClean="0">
                <a:solidFill>
                  <a:srgbClr val="002060"/>
                </a:solidFill>
                <a:latin typeface="Calibri" pitchFamily="34" charset="0"/>
                <a:ea typeface="Times New Roman" pitchFamily="18" charset="0"/>
                <a:cs typeface="Arial" charset="0"/>
              </a:rPr>
              <a:t>  ©</a:t>
            </a:r>
            <a:r>
              <a:rPr lang="it-IT" sz="1600" b="1" dirty="0" smtClean="0">
                <a:solidFill>
                  <a:srgbClr val="002060"/>
                </a:solidFill>
                <a:latin typeface="Calibri" pitchFamily="34" charset="0"/>
                <a:ea typeface="Times New Roman" pitchFamily="18" charset="0"/>
                <a:cs typeface="Arial" charset="0"/>
              </a:rPr>
              <a:t>Copyright  </a:t>
            </a:r>
            <a:r>
              <a:rPr lang="it-IT" sz="1600" b="1" dirty="0" err="1" smtClean="0">
                <a:solidFill>
                  <a:srgbClr val="002060"/>
                </a:solidFill>
                <a:latin typeface="Calibri" pitchFamily="34" charset="0"/>
                <a:ea typeface="Times New Roman" pitchFamily="18" charset="0"/>
                <a:cs typeface="Arial" charset="0"/>
              </a:rPr>
              <a:t>I.S.P.E.F.</a:t>
            </a:r>
            <a:r>
              <a:rPr lang="it-IT" sz="1600" b="1" dirty="0" smtClean="0">
                <a:solidFill>
                  <a:srgbClr val="002060"/>
                </a:solidFill>
                <a:latin typeface="Calibri" pitchFamily="34" charset="0"/>
                <a:ea typeface="Times New Roman" pitchFamily="18" charset="0"/>
                <a:cs typeface="Arial" charset="0"/>
              </a:rPr>
              <a:t> - E.C.E. </a:t>
            </a:r>
            <a:r>
              <a:rPr lang="it-IT" sz="1600" b="1" dirty="0" err="1" smtClean="0">
                <a:solidFill>
                  <a:srgbClr val="002060"/>
                </a:solidFill>
                <a:latin typeface="Calibri" pitchFamily="34" charset="0"/>
                <a:ea typeface="Times New Roman" pitchFamily="18" charset="0"/>
                <a:cs typeface="Arial" charset="0"/>
              </a:rPr>
              <a:t>All</a:t>
            </a:r>
            <a:r>
              <a:rPr lang="it-IT" sz="1600" b="1" dirty="0" smtClean="0">
                <a:solidFill>
                  <a:srgbClr val="002060"/>
                </a:solidFill>
                <a:latin typeface="Calibri" pitchFamily="34" charset="0"/>
                <a:ea typeface="Times New Roman" pitchFamily="18" charset="0"/>
                <a:cs typeface="Arial" charset="0"/>
              </a:rPr>
              <a:t> </a:t>
            </a:r>
            <a:r>
              <a:rPr lang="it-IT" sz="1600" b="1" dirty="0" err="1" smtClean="0">
                <a:solidFill>
                  <a:srgbClr val="002060"/>
                </a:solidFill>
                <a:latin typeface="Calibri" pitchFamily="34" charset="0"/>
                <a:ea typeface="Times New Roman" pitchFamily="18" charset="0"/>
                <a:cs typeface="Arial" charset="0"/>
              </a:rPr>
              <a:t>rights</a:t>
            </a:r>
            <a:r>
              <a:rPr lang="it-IT" sz="1600" b="1" dirty="0" smtClean="0">
                <a:solidFill>
                  <a:srgbClr val="002060"/>
                </a:solidFill>
                <a:latin typeface="Calibri" pitchFamily="34" charset="0"/>
                <a:ea typeface="Times New Roman" pitchFamily="18" charset="0"/>
                <a:cs typeface="Arial" charset="0"/>
              </a:rPr>
              <a:t> </a:t>
            </a:r>
            <a:r>
              <a:rPr lang="it-IT" sz="1600" b="1" dirty="0" err="1" smtClean="0">
                <a:solidFill>
                  <a:srgbClr val="002060"/>
                </a:solidFill>
                <a:latin typeface="Calibri" pitchFamily="34" charset="0"/>
                <a:ea typeface="Times New Roman" pitchFamily="18" charset="0"/>
                <a:cs typeface="Arial" charset="0"/>
              </a:rPr>
              <a:t>reserved</a:t>
            </a:r>
            <a:endParaRPr lang="it-IT" sz="1600" b="1" dirty="0" smtClean="0">
              <a:solidFill>
                <a:srgbClr val="002060"/>
              </a:solidFill>
              <a:latin typeface="Calibri" pitchFamily="34" charset="0"/>
              <a:ea typeface="Times New Roman" pitchFamily="18" charset="0"/>
              <a:cs typeface="Arial" charset="0"/>
            </a:endParaRPr>
          </a:p>
        </p:txBody>
      </p:sp>
      <p:cxnSp>
        <p:nvCxnSpPr>
          <p:cNvPr id="16" name="Connettore 1 15"/>
          <p:cNvCxnSpPr/>
          <p:nvPr/>
        </p:nvCxnSpPr>
        <p:spPr>
          <a:xfrm>
            <a:off x="642910" y="1857364"/>
            <a:ext cx="7858180"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pic>
        <p:nvPicPr>
          <p:cNvPr id="11" name="irc_mi" descr="http://www.unimi.it/cataloghi/finanziamenti_ricerca/horizon_2020_1.jpg"/>
          <p:cNvPicPr/>
          <p:nvPr/>
        </p:nvPicPr>
        <p:blipFill>
          <a:blip r:embed="rId4" cstate="print"/>
          <a:srcRect/>
          <a:stretch>
            <a:fillRect/>
          </a:stretch>
        </p:blipFill>
        <p:spPr bwMode="auto">
          <a:xfrm>
            <a:off x="3214678" y="5572140"/>
            <a:ext cx="2571768" cy="857256"/>
          </a:xfrm>
          <a:prstGeom prst="rect">
            <a:avLst/>
          </a:prstGeom>
          <a:noFill/>
          <a:ln w="9525">
            <a:noFill/>
            <a:miter lim="800000"/>
            <a:headEnd/>
            <a:tailEnd/>
          </a:ln>
        </p:spPr>
      </p:pic>
      <p:sp>
        <p:nvSpPr>
          <p:cNvPr id="10" name="WordArt 2"/>
          <p:cNvSpPr txBox="1">
            <a:spLocks noChangeArrowheads="1" noChangeShapeType="1" noTextEdit="1"/>
          </p:cNvSpPr>
          <p:nvPr/>
        </p:nvSpPr>
        <p:spPr bwMode="auto">
          <a:xfrm>
            <a:off x="500034" y="0"/>
            <a:ext cx="7929618" cy="1857388"/>
          </a:xfrm>
          <a:prstGeom prst="rect">
            <a:avLst/>
          </a:prstGeom>
          <a:ln>
            <a:noFill/>
          </a:ln>
        </p:spPr>
        <p:txBody>
          <a:bodyPr vert="horz" wrap="none" lIns="0" tIns="0" rIns="18288" bIns="0" numCol="1" fromWordArt="1" anchor="b">
            <a:prstTxWarp prst="textPlain">
              <a:avLst>
                <a:gd name="adj" fmla="val 50000"/>
              </a:avLst>
            </a:prstTxWarp>
            <a:normAutofit fontScale="85000" lnSpcReduction="20000"/>
            <a:scene3d>
              <a:camera prst="orthographicFront"/>
              <a:lightRig rig="freezing" dir="t">
                <a:rot lat="0" lon="0" rev="5640000"/>
              </a:lightRig>
            </a:scene3d>
            <a:sp3d prstMaterial="flat">
              <a:bevelT w="38100" h="38100"/>
              <a:contourClr>
                <a:schemeClr val="tx2"/>
              </a:contourClr>
            </a:sp3d>
          </a:bodyPr>
          <a:lstStyle/>
          <a:p>
            <a:pPr algn="ctr"/>
            <a:r>
              <a:rPr lang="en-US" sz="8600" b="1" i="1" dirty="0" smtClean="0">
                <a:solidFill>
                  <a:srgbClr val="FF0000"/>
                </a:solidFill>
              </a:rPr>
              <a:t>YOUNG, (SOCIAL) ENTERPRISES </a:t>
            </a:r>
          </a:p>
          <a:p>
            <a:pPr algn="ctr"/>
            <a:r>
              <a:rPr lang="en-US" sz="8600" b="1" i="1" dirty="0" smtClean="0">
                <a:solidFill>
                  <a:srgbClr val="FF0000"/>
                </a:solidFill>
              </a:rPr>
              <a:t>AND COMMUNITY NETWORKS </a:t>
            </a:r>
            <a:endParaRPr lang="it-IT" sz="8600" b="1" i="1" dirty="0" smtClean="0">
              <a:ln>
                <a:solidFill>
                  <a:srgbClr val="FF0000"/>
                </a:solidFill>
              </a:ln>
              <a:solidFill>
                <a:srgbClr val="FF0000"/>
              </a:solidFill>
            </a:endParaRPr>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869</TotalTime>
  <Words>1045</Words>
  <Application>Microsoft Office PowerPoint</Application>
  <PresentationFormat>Presentazione su schermo (4:3)</PresentationFormat>
  <Paragraphs>132</Paragraphs>
  <Slides>17</Slides>
  <Notes>1</Notes>
  <HiddenSlides>0</HiddenSlides>
  <MMClips>0</MMClips>
  <ScaleCrop>false</ScaleCrop>
  <HeadingPairs>
    <vt:vector size="4" baseType="variant">
      <vt:variant>
        <vt:lpstr>Tema</vt:lpstr>
      </vt:variant>
      <vt:variant>
        <vt:i4>1</vt:i4>
      </vt:variant>
      <vt:variant>
        <vt:lpstr>Titoli diapositive</vt:lpstr>
      </vt:variant>
      <vt:variant>
        <vt:i4>17</vt:i4>
      </vt:variant>
    </vt:vector>
  </HeadingPairs>
  <TitlesOfParts>
    <vt:vector size="18" baseType="lpstr">
      <vt:lpstr>Tema di Office</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Segreteria</dc:creator>
  <cp:lastModifiedBy>Segreteria</cp:lastModifiedBy>
  <cp:revision>133</cp:revision>
  <dcterms:created xsi:type="dcterms:W3CDTF">2012-10-02T14:38:31Z</dcterms:created>
  <dcterms:modified xsi:type="dcterms:W3CDTF">2014-03-13T14:58:25Z</dcterms:modified>
</cp:coreProperties>
</file>